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3"/>
  </p:notesMasterIdLst>
  <p:sldIdLst>
    <p:sldId id="289" r:id="rId2"/>
    <p:sldId id="288" r:id="rId3"/>
    <p:sldId id="281" r:id="rId4"/>
    <p:sldId id="282" r:id="rId5"/>
    <p:sldId id="286" r:id="rId6"/>
    <p:sldId id="290" r:id="rId7"/>
    <p:sldId id="287" r:id="rId8"/>
    <p:sldId id="297" r:id="rId9"/>
    <p:sldId id="296" r:id="rId10"/>
    <p:sldId id="299" r:id="rId11"/>
    <p:sldId id="265" r:id="rId12"/>
    <p:sldId id="268" r:id="rId13"/>
    <p:sldId id="301" r:id="rId14"/>
    <p:sldId id="277" r:id="rId15"/>
    <p:sldId id="298" r:id="rId16"/>
    <p:sldId id="272" r:id="rId17"/>
    <p:sldId id="300" r:id="rId18"/>
    <p:sldId id="302" r:id="rId19"/>
    <p:sldId id="292" r:id="rId20"/>
    <p:sldId id="295" r:id="rId21"/>
    <p:sldId id="294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822" userDrawn="1">
          <p15:clr>
            <a:srgbClr val="A4A3A4"/>
          </p15:clr>
        </p15:guide>
        <p15:guide id="4" orient="horz" pos="333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7F34"/>
    <a:srgbClr val="81AB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82005"/>
  </p:normalViewPr>
  <p:slideViewPr>
    <p:cSldViewPr snapToGrid="0" snapToObjects="1" showGuides="1">
      <p:cViewPr varScale="1">
        <p:scale>
          <a:sx n="98" d="100"/>
          <a:sy n="98" d="100"/>
        </p:scale>
        <p:origin x="1016" y="192"/>
      </p:cViewPr>
      <p:guideLst>
        <p:guide orient="horz" pos="2160"/>
        <p:guide pos="3840"/>
        <p:guide orient="horz" pos="822"/>
        <p:guide orient="horz" pos="333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2695D37-204E-DE4F-A7B5-3C9AA79BF79E}" type="doc">
      <dgm:prSet loTypeId="urn:microsoft.com/office/officeart/2008/layout/PictureAccentLis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DB947FF-C686-3348-A1EA-4613F91A2B8E}">
      <dgm:prSet phldrT="[Text]" custT="1"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r>
            <a:rPr lang="en-US" sz="2400" u="none" dirty="0">
              <a:solidFill>
                <a:schemeClr val="bg1"/>
              </a:solidFill>
            </a:rPr>
            <a:t>Policy</a:t>
          </a:r>
          <a:r>
            <a:rPr lang="en-US" sz="2400" dirty="0">
              <a:solidFill>
                <a:schemeClr val="bg1"/>
              </a:solidFill>
            </a:rPr>
            <a:t>: Don’t share </a:t>
          </a:r>
          <a:r>
            <a:rPr lang="en-US" sz="2400" b="1" dirty="0">
              <a:solidFill>
                <a:schemeClr val="bg1"/>
              </a:solidFill>
            </a:rPr>
            <a:t>T1</a:t>
          </a:r>
          <a:r>
            <a:rPr lang="en-US" sz="2400" dirty="0">
              <a:solidFill>
                <a:schemeClr val="bg1"/>
              </a:solidFill>
            </a:rPr>
            <a:t> with </a:t>
          </a:r>
          <a:r>
            <a:rPr lang="en-US" sz="2400" b="1" dirty="0">
              <a:solidFill>
                <a:schemeClr val="bg1"/>
              </a:solidFill>
            </a:rPr>
            <a:t>App</a:t>
          </a:r>
          <a:endParaRPr lang="en-US" sz="2400" dirty="0">
            <a:solidFill>
              <a:schemeClr val="bg1"/>
            </a:solidFill>
          </a:endParaRPr>
        </a:p>
      </dgm:t>
    </dgm:pt>
    <dgm:pt modelId="{03BD0F94-A37C-8244-AF60-3F564D31B252}" type="parTrans" cxnId="{FD4044CD-4CD1-FE4A-922B-6A8B7BB87B40}">
      <dgm:prSet/>
      <dgm:spPr/>
      <dgm:t>
        <a:bodyPr/>
        <a:lstStyle/>
        <a:p>
          <a:endParaRPr lang="en-US"/>
        </a:p>
      </dgm:t>
    </dgm:pt>
    <dgm:pt modelId="{9A46EA74-1533-D146-89C5-9F9B6A05DCE5}" type="sibTrans" cxnId="{FD4044CD-4CD1-FE4A-922B-6A8B7BB87B40}">
      <dgm:prSet/>
      <dgm:spPr/>
      <dgm:t>
        <a:bodyPr/>
        <a:lstStyle/>
        <a:p>
          <a:endParaRPr lang="en-US"/>
        </a:p>
      </dgm:t>
    </dgm:pt>
    <dgm:pt modelId="{325EED42-3880-FE49-A764-CA1647943C01}" type="pres">
      <dgm:prSet presAssocID="{52695D37-204E-DE4F-A7B5-3C9AA79BF79E}" presName="layout" presStyleCnt="0">
        <dgm:presLayoutVars>
          <dgm:chMax/>
          <dgm:chPref/>
          <dgm:dir/>
          <dgm:animOne val="branch"/>
          <dgm:animLvl val="lvl"/>
          <dgm:resizeHandles/>
        </dgm:presLayoutVars>
      </dgm:prSet>
      <dgm:spPr/>
    </dgm:pt>
    <dgm:pt modelId="{A8B46A5A-D7B0-A449-A9F3-41954B24B380}" type="pres">
      <dgm:prSet presAssocID="{ADB947FF-C686-3348-A1EA-4613F91A2B8E}" presName="root" presStyleCnt="0">
        <dgm:presLayoutVars>
          <dgm:chMax/>
          <dgm:chPref val="4"/>
        </dgm:presLayoutVars>
      </dgm:prSet>
      <dgm:spPr/>
    </dgm:pt>
    <dgm:pt modelId="{F37A3FED-A4A1-2540-8562-344040F345C0}" type="pres">
      <dgm:prSet presAssocID="{ADB947FF-C686-3348-A1EA-4613F91A2B8E}" presName="rootComposite" presStyleCnt="0">
        <dgm:presLayoutVars/>
      </dgm:prSet>
      <dgm:spPr/>
    </dgm:pt>
    <dgm:pt modelId="{9A221B3D-51DC-8244-A934-344C3BFD7A2B}" type="pres">
      <dgm:prSet presAssocID="{ADB947FF-C686-3348-A1EA-4613F91A2B8E}" presName="rootText" presStyleLbl="node0" presStyleIdx="0" presStyleCnt="1" custLinFactY="170882" custLinFactNeighborX="-41131" custLinFactNeighborY="200000">
        <dgm:presLayoutVars>
          <dgm:chMax/>
          <dgm:chPref val="4"/>
        </dgm:presLayoutVars>
      </dgm:prSet>
      <dgm:spPr/>
    </dgm:pt>
    <dgm:pt modelId="{E9650A6E-1B8A-BA43-AF71-35CA35CFFC22}" type="pres">
      <dgm:prSet presAssocID="{ADB947FF-C686-3348-A1EA-4613F91A2B8E}" presName="childShape" presStyleCnt="0">
        <dgm:presLayoutVars>
          <dgm:chMax val="0"/>
          <dgm:chPref val="0"/>
        </dgm:presLayoutVars>
      </dgm:prSet>
      <dgm:spPr/>
    </dgm:pt>
  </dgm:ptLst>
  <dgm:cxnLst>
    <dgm:cxn modelId="{07EB078D-4271-3748-B71C-E931982AC39F}" type="presOf" srcId="{ADB947FF-C686-3348-A1EA-4613F91A2B8E}" destId="{9A221B3D-51DC-8244-A934-344C3BFD7A2B}" srcOrd="0" destOrd="0" presId="urn:microsoft.com/office/officeart/2008/layout/PictureAccentList"/>
    <dgm:cxn modelId="{FD4044CD-4CD1-FE4A-922B-6A8B7BB87B40}" srcId="{52695D37-204E-DE4F-A7B5-3C9AA79BF79E}" destId="{ADB947FF-C686-3348-A1EA-4613F91A2B8E}" srcOrd="0" destOrd="0" parTransId="{03BD0F94-A37C-8244-AF60-3F564D31B252}" sibTransId="{9A46EA74-1533-D146-89C5-9F9B6A05DCE5}"/>
    <dgm:cxn modelId="{6F56BBDA-C18A-B843-8B70-6434FDBC9C5A}" type="presOf" srcId="{52695D37-204E-DE4F-A7B5-3C9AA79BF79E}" destId="{325EED42-3880-FE49-A764-CA1647943C01}" srcOrd="0" destOrd="0" presId="urn:microsoft.com/office/officeart/2008/layout/PictureAccentList"/>
    <dgm:cxn modelId="{ABA70646-03F0-1D48-8E33-0F22F110B780}" type="presParOf" srcId="{325EED42-3880-FE49-A764-CA1647943C01}" destId="{A8B46A5A-D7B0-A449-A9F3-41954B24B380}" srcOrd="0" destOrd="0" presId="urn:microsoft.com/office/officeart/2008/layout/PictureAccentList"/>
    <dgm:cxn modelId="{AE599AD2-D38F-4D41-ADF3-8DECE249D95F}" type="presParOf" srcId="{A8B46A5A-D7B0-A449-A9F3-41954B24B380}" destId="{F37A3FED-A4A1-2540-8562-344040F345C0}" srcOrd="0" destOrd="0" presId="urn:microsoft.com/office/officeart/2008/layout/PictureAccentList"/>
    <dgm:cxn modelId="{98841DF9-DA81-4F45-BD07-2A245170D7C9}" type="presParOf" srcId="{F37A3FED-A4A1-2540-8562-344040F345C0}" destId="{9A221B3D-51DC-8244-A934-344C3BFD7A2B}" srcOrd="0" destOrd="0" presId="urn:microsoft.com/office/officeart/2008/layout/PictureAccentList"/>
    <dgm:cxn modelId="{6D26ED51-4C5D-6741-9106-88C6039C53BA}" type="presParOf" srcId="{A8B46A5A-D7B0-A449-A9F3-41954B24B380}" destId="{E9650A6E-1B8A-BA43-AF71-35CA35CFFC22}" srcOrd="1" destOrd="0" presId="urn:microsoft.com/office/officeart/2008/layout/PictureAccentList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221B3D-51DC-8244-A934-344C3BFD7A2B}">
      <dsp:nvSpPr>
        <dsp:cNvPr id="0" name=""/>
        <dsp:cNvSpPr/>
      </dsp:nvSpPr>
      <dsp:spPr>
        <a:xfrm>
          <a:off x="0" y="1457507"/>
          <a:ext cx="4123205" cy="485835"/>
        </a:xfrm>
        <a:prstGeom prst="roundRect">
          <a:avLst>
            <a:gd name="adj" fmla="val 10000"/>
          </a:avLst>
        </a:prstGeom>
        <a:solidFill>
          <a:schemeClr val="tx1">
            <a:lumMod val="50000"/>
            <a:lumOff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u="none" kern="1200" dirty="0">
              <a:solidFill>
                <a:schemeClr val="bg1"/>
              </a:solidFill>
            </a:rPr>
            <a:t>Policy</a:t>
          </a:r>
          <a:r>
            <a:rPr lang="en-US" sz="2400" kern="1200" dirty="0">
              <a:solidFill>
                <a:schemeClr val="bg1"/>
              </a:solidFill>
            </a:rPr>
            <a:t>: Don’t share </a:t>
          </a:r>
          <a:r>
            <a:rPr lang="en-US" sz="2400" b="1" kern="1200" dirty="0">
              <a:solidFill>
                <a:schemeClr val="bg1"/>
              </a:solidFill>
            </a:rPr>
            <a:t>T1</a:t>
          </a:r>
          <a:r>
            <a:rPr lang="en-US" sz="2400" kern="1200" dirty="0">
              <a:solidFill>
                <a:schemeClr val="bg1"/>
              </a:solidFill>
            </a:rPr>
            <a:t> with </a:t>
          </a:r>
          <a:r>
            <a:rPr lang="en-US" sz="2400" b="1" kern="1200" dirty="0">
              <a:solidFill>
                <a:schemeClr val="bg1"/>
              </a:solidFill>
            </a:rPr>
            <a:t>App</a:t>
          </a:r>
          <a:endParaRPr lang="en-US" sz="2400" kern="1200" dirty="0">
            <a:solidFill>
              <a:schemeClr val="bg1"/>
            </a:solidFill>
          </a:endParaRPr>
        </a:p>
      </dsp:txBody>
      <dsp:txXfrm>
        <a:off x="14230" y="1471737"/>
        <a:ext cx="4094745" cy="45737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PictureAccentList">
  <dgm:title val=""/>
  <dgm:desc val=""/>
  <dgm:catLst>
    <dgm:cat type="picture" pri="14000"/>
    <dgm:cat type="list" pri="14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4" srcId="0" destId="1" srcOrd="0" destOrd="0"/>
        <dgm:cxn modelId="5" srcId="1" destId="11" srcOrd="0" destOrd="0"/>
        <dgm:cxn modelId="6" srcId="1" destId="12" srcOrd="0" destOrd="0"/>
        <dgm:cxn modelId="14" srcId="1" destId="13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</dgm:ptLst>
      <dgm:cxnLst>
        <dgm:cxn modelId="4" srcId="0" destId="1" srcOrd="0" destOrd="0"/>
        <dgm:cxn modelId="5" srcId="1" destId="11" srcOrd="0" destOrd="0"/>
        <dgm:cxn modelId="6" srcId="1" destId="12" srcOrd="0" destOrd="0"/>
        <dgm:cxn modelId="14" srcId="1" destId="13" srcOrd="0" destOrd="0"/>
      </dgm:cxnLst>
      <dgm:bg/>
      <dgm:whole/>
    </dgm:dataModel>
  </dgm:clrData>
  <dgm:layoutNode name="layout">
    <dgm:varLst>
      <dgm:chMax/>
      <dgm:chPref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L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primFontSz" for="des" forName="childText" refType="primFontSz" refFor="des" refForName="rootText" op="lte"/>
      <dgm:constr type="w" for="des" forName="rootComposite" refType="w" fact="4"/>
      <dgm:constr type="h" for="des" forName="rootComposite" refType="h"/>
      <dgm:constr type="w" for="des" forName="childComposite" refType="w" refFor="des" refForName="rootComposite"/>
      <dgm:constr type="h" for="des" forName="childComposite" refType="h" refFor="des" refForName="rootComposite"/>
      <dgm:constr type="sibSp" refType="w" refFor="des" refForName="rootComposite" fact="0.1"/>
      <dgm:constr type="sibSp" for="des" forName="childShape" refType="h" refFor="des" refForName="rootComposite" fact="0.12"/>
      <dgm:constr type="sp" for="des" forName="root" refType="h" refFor="des" refForName="rootComposite" fact="0.18"/>
    </dgm:constrLst>
    <dgm:ruleLst/>
    <dgm:forEach name="Name3" axis="ch">
      <dgm:forEach name="Name4" axis="self" ptType="node" cnt="1">
        <dgm:layoutNode name="root">
          <dgm:varLst>
            <dgm:chMax/>
            <dgm:chPref val="4"/>
          </dgm:varLst>
          <dgm:alg type="hierRoot"/>
          <dgm:shape xmlns:r="http://schemas.openxmlformats.org/officeDocument/2006/relationships" r:blip="">
            <dgm:adjLst/>
          </dgm:shape>
          <dgm:presOf/>
          <dgm:constrLst/>
          <dgm:ruleLst/>
          <dgm:layoutNode name="rootComposite">
            <dgm:varLst/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onstrLst>
              <dgm:constr type="l" for="ch" forName="rootText"/>
              <dgm:constr type="t" for="ch" forName="rootText"/>
              <dgm:constr type="w" for="ch" forName="rootText" refType="w"/>
              <dgm:constr type="h" for="ch" forName="rootText" refType="h"/>
            </dgm:constrLst>
            <dgm:ruleLst/>
            <dgm:layoutNode name="rootText" styleLbl="node0">
              <dgm:varLst>
                <dgm:chMax/>
                <dgm:chPref val="4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  <dgm:rule type="primFontSz" val="65" fact="NaN" max="NaN"/>
              </dgm:ruleLst>
            </dgm:layoutNode>
          </dgm:layoutNode>
          <dgm:layoutNode name="childShape">
            <dgm:varLst>
              <dgm:chMax val="0"/>
              <dgm:chPref val="0"/>
            </dgm:varLst>
            <dgm:alg type="hierChild">
              <dgm:param type="chAlign" val="r"/>
              <dgm:param type="linDir" val="fromT"/>
              <dgm:param type="fallback" val="2D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5" axis="ch">
              <dgm:forEach name="Name6" axis="self" ptType="node">
                <dgm:layoutNode name="childComposite">
                  <dgm:varLst>
                    <dgm:chMax val="0"/>
                    <dgm:chPref val="0"/>
                  </dgm:varLst>
                  <dgm:alg type="composite"/>
                  <dgm:shape xmlns:r="http://schemas.openxmlformats.org/officeDocument/2006/relationships" r:blip="">
                    <dgm:adjLst/>
                  </dgm:shape>
                  <dgm:presOf/>
                  <dgm:choose name="Name7">
                    <dgm:if name="Name8" func="var" arg="dir" op="equ" val="norm">
                      <dgm:constrLst>
                        <dgm:constr type="w" for="ch" forName="Image" refType="h"/>
                        <dgm:constr type="h" for="ch" forName="Image" refType="h"/>
                        <dgm:constr type="l" for="ch" forName="Image"/>
                        <dgm:constr type="t" for="ch" forName="Image"/>
                        <dgm:constr type="h" for="ch" forName="childText" refType="h"/>
                        <dgm:constr type="l" for="ch" forName="childText" refType="w" refFor="ch" refForName="Image" fact="1.06"/>
                        <dgm:constr type="t" for="ch" forName="childText"/>
                      </dgm:constrLst>
                    </dgm:if>
                    <dgm:else name="Name9">
                      <dgm:constrLst>
                        <dgm:constr type="w" for="ch" forName="Image" refType="h"/>
                        <dgm:constr type="h" for="ch" forName="Image" refType="h"/>
                        <dgm:constr type="r" for="ch" forName="Image" refType="w"/>
                        <dgm:constr type="t" for="ch" forName="Image"/>
                        <dgm:constr type="h" for="ch" forName="childText" refType="h"/>
                        <dgm:constr type="t" for="ch" forName="childText"/>
                        <dgm:constr type="wOff" for="ch" forName="childText" refType="w" refFor="ch" refForName="Image" fact="-1.06"/>
                      </dgm:constrLst>
                    </dgm:else>
                  </dgm:choose>
                  <dgm:ruleLst/>
                  <dgm:layoutNode name="Image" styleLbl="node1">
                    <dgm:alg type="sp"/>
                    <dgm:shape xmlns:r="http://schemas.openxmlformats.org/officeDocument/2006/relationships" type="roundRect" r:blip="" blipPhldr="1">
                      <dgm:adjLst>
                        <dgm:adj idx="1" val="0.1667"/>
                      </dgm:adjLst>
                    </dgm:shape>
                    <dgm:presOf/>
                  </dgm:layoutNode>
                  <dgm:layoutNode name="childText" styleLbl="lnNode1">
                    <dgm:varLst>
                      <dgm:chMax val="0"/>
                      <dgm:chPref val="0"/>
                      <dgm:bulletEnabled val="1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667"/>
                      </dgm:adjLst>
                    </dgm:shape>
                    <dgm:presOf axis="self desOrSelf" ptType="node node" st="1 1" cnt="1 0"/>
                    <dgm:ruleLst>
                      <dgm:rule type="primFontSz" val="5" fact="NaN" max="NaN"/>
                    </dgm:ruleLst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98BE9B-F08D-5B40-9E7D-328FDCA61CB2}" type="datetimeFigureOut">
              <a:rPr lang="en-US" smtClean="0"/>
              <a:t>6/7/23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DB0864-FF5B-224D-A7A6-8E6140BDCA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9961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nvidia.com/embedded/jetson-xavier-nx-devkit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coral.ai/products/dev-board" TargetMode="External"/><Relationship Id="rId4" Type="http://schemas.openxmlformats.org/officeDocument/2006/relationships/hyperlink" Target="https://www.raspberrypi.com/products/raspberry-pi-4-model-b/" TargetMode="Externa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ec</a:t>
            </a:r>
            <a:r>
              <a:rPr lang="en-US" dirty="0"/>
              <a:t> is one solution which prescribes a tiered architecture</a:t>
            </a:r>
          </a:p>
          <a:p>
            <a:r>
              <a:rPr lang="en-US" dirty="0"/>
              <a:t>you have devices at the bottom most layer</a:t>
            </a:r>
          </a:p>
          <a:p>
            <a:r>
              <a:rPr lang="en-US" dirty="0"/>
              <a:t>you have gateways - devices like raspberry </a:t>
            </a:r>
            <a:r>
              <a:rPr lang="en-US" dirty="0" err="1"/>
              <a:t>pis</a:t>
            </a:r>
            <a:r>
              <a:rPr lang="en-US" dirty="0"/>
              <a:t> - which has wireless radios to communicate with devices</a:t>
            </a:r>
          </a:p>
          <a:p>
            <a:r>
              <a:rPr lang="en-US" dirty="0"/>
              <a:t>the central piece is an edge server within your local network, which runs applications, without depending on the cloud</a:t>
            </a:r>
          </a:p>
          <a:p>
            <a:r>
              <a:rPr lang="en-US" dirty="0"/>
              <a:t>but the cloud is used as the control plane for orchestration and configuration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DB0864-FF5B-224D-A7A6-8E6140BDCA9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3791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DB0864-FF5B-224D-A7A6-8E6140BDCA9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8751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are some issues with this architecture</a:t>
            </a:r>
          </a:p>
          <a:p>
            <a:r>
              <a:rPr lang="en-US" dirty="0"/>
              <a:t>relying on the cloud is impractical in some use cases where there is no internet connection, like a remote deployment with no access, or in a secure deployment like a hospital where cloud access is not preferred</a:t>
            </a:r>
          </a:p>
          <a:p>
            <a:r>
              <a:rPr lang="en-US" dirty="0"/>
              <a:t>there are some cloud and bandwidth costs involved</a:t>
            </a:r>
          </a:p>
          <a:p>
            <a:r>
              <a:rPr lang="en-US" dirty="0"/>
              <a:t>requiring prior configuration at the cloud hinders scalability</a:t>
            </a:r>
          </a:p>
          <a:p>
            <a:r>
              <a:rPr lang="en-US" dirty="0"/>
              <a:t>another key assumption is that every deployment will have access to an edge server, which is extremely unrealistic for most use cases</a:t>
            </a:r>
          </a:p>
          <a:p>
            <a:r>
              <a:rPr lang="en-US" dirty="0"/>
              <a:t>also all data from a deployment is usually treated as owned by a single entity, with no transparency or privacy control for individuals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DB0864-FF5B-224D-A7A6-8E6140BDCA9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5766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Leverage Gateways for Edge Computing</a:t>
            </a:r>
            <a:endParaRPr lang="en-IN" sz="1200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Focus on the gateways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Show the two points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First point to enforce privacy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DB0864-FF5B-224D-A7A6-8E6140BDCA9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4472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Cloud</a:t>
            </a:r>
          </a:p>
          <a:p>
            <a:endParaRPr lang="en-IN" dirty="0"/>
          </a:p>
          <a:p>
            <a:r>
              <a:rPr lang="en-IN" dirty="0"/>
              <a:t>Support responsive edge applications and cutting edge IoT devices using a distributed network of IoT gateways without requiring edge servers.</a:t>
            </a:r>
          </a:p>
          <a:p>
            <a:endParaRPr lang="en-IN" dirty="0"/>
          </a:p>
          <a:p>
            <a:r>
              <a:rPr lang="en-IN" dirty="0"/>
              <a:t>Comparison figure (with the server vs with the distributed gateways)</a:t>
            </a:r>
          </a:p>
          <a:p>
            <a:pPr marL="0" indent="0">
              <a:buNone/>
            </a:pPr>
            <a:endParaRPr lang="en-IN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DB0864-FF5B-224D-A7A6-8E6140BDCA9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9769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DB0864-FF5B-224D-A7A6-8E6140BDCA9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1576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hlinkClick r:id="rId3"/>
              </a:rPr>
              <a:t>https://developer.nvidia.com/embedded/jetson-xavier-nx-devkit</a:t>
            </a:r>
            <a:endParaRPr lang="en-US" sz="1200" dirty="0"/>
          </a:p>
          <a:p>
            <a:r>
              <a:rPr lang="en-US" sz="1200" dirty="0">
                <a:hlinkClick r:id="rId4"/>
              </a:rPr>
              <a:t>https://www.raspberrypi.com/products/raspberry-pi-4-model-b/</a:t>
            </a:r>
            <a:endParaRPr lang="en-US" sz="1200" dirty="0"/>
          </a:p>
          <a:p>
            <a:r>
              <a:rPr lang="en-US" sz="1200" dirty="0">
                <a:hlinkClick r:id="rId5"/>
              </a:rPr>
              <a:t>https://coral.ai/products/dev-board</a:t>
            </a:r>
            <a:endParaRPr lang="en-US" sz="1200" dirty="0"/>
          </a:p>
          <a:p>
            <a:endParaRPr lang="en-US" sz="1200" dirty="0"/>
          </a:p>
          <a:p>
            <a:pPr marL="285750" indent="-285750">
              <a:buFont typeface="Wingdings" pitchFamily="2" charset="2"/>
              <a:buChar char="ü"/>
            </a:pPr>
            <a:r>
              <a:rPr lang="en-US" dirty="0"/>
              <a:t> Substantially cheaper than edge servers 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n-US" dirty="0"/>
              <a:t> Specialized hardware can match application requirements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n-US" dirty="0"/>
              <a:t> Low-power wireless radios to interact directly with IoT devices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n-US" dirty="0"/>
              <a:t> Increased deployment flexibility compared to servers</a:t>
            </a:r>
          </a:p>
          <a:p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6BD171-E19B-B14E-BA4B-3935ED786E6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7822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dirty="0"/>
              <a:t>Start small and add new hardware if needed to </a:t>
            </a:r>
            <a:r>
              <a:rPr lang="en-US" dirty="0"/>
              <a:t>Scale out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- Use a distributed task scheduler to match application requirements with gateways capabilities to provide best available quality of service to applications.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6BD171-E19B-B14E-BA4B-3935ED786E6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0474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DB0864-FF5B-224D-A7A6-8E6140BDCA9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5214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shared spaces, users have no idea about what's being sensed or which applications are using their data.</a:t>
            </a:r>
          </a:p>
          <a:p>
            <a:r>
              <a:rPr lang="en-US" dirty="0"/>
              <a:t>Empower users in shared spaces with collaborative privacy policies that operate closest to the devices to provide more transparency and better control of their data.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DB0864-FF5B-224D-A7A6-8E6140BDCA9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6056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825F85-E24A-7147-BCA5-2773A8C949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32D2A6-A07E-424D-8635-C544116D50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9D7527-4EE1-6448-A7B1-E5C56C749F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CF3E7-F2F7-B542-A713-20331B2561B2}" type="datetime1">
              <a:rPr lang="en-IN" smtClean="0"/>
              <a:t>07/06/23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ADB7FB-42C9-CB40-8D94-373DD94121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9542DC-5C88-2440-8E6F-DE4DB7E35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5D99A-AC25-4B49-B5A6-30FE598921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7116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1A69E-689F-F747-BE28-87BAB30C6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724C165-C036-7441-A6B2-8F40252429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4DA2BE-7E78-514B-A224-E1A6A965FC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3636C-E861-7B42-9146-65529725FA55}" type="datetime1">
              <a:rPr lang="en-IN" smtClean="0"/>
              <a:t>07/06/23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FB45F5-C521-B04D-A5EE-DC0B6CF753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BF0E95-62BB-C740-A65F-FA4548E38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5D99A-AC25-4B49-B5A6-30FE598921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397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373910F-E959-C040-8CC0-04AD95D4871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BF12AE-F26A-4D4C-B57C-EFE745F80B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584114-9A8E-BF47-A880-881ACD8411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0E9DD8-C1E6-8D4A-AA1D-E4E48796A69C}" type="datetime1">
              <a:rPr lang="en-IN" smtClean="0"/>
              <a:t>07/06/23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0F091C-7BD7-FC40-85CA-72761CA4A6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69A3A-D45B-A94D-8703-799187485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5D99A-AC25-4B49-B5A6-30FE598921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9049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2CB87F-9826-BE4E-8A0D-57F5997FE2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85086E-9A73-8A41-8B3F-F1B2C22CE0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E8352C-C3AF-2946-B889-D8A955D6DB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79F554-E462-C34F-8844-CE38A514B20A}" type="datetime1">
              <a:rPr lang="en-IN" smtClean="0"/>
              <a:t>07/06/23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101324-636B-AB4D-B9BB-33FFA615E9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2784BA-6EC4-C44A-9E5B-CC1AC3DFE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5D99A-AC25-4B49-B5A6-30FE598921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519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2E933-FE82-0145-8FEF-28BF39598A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907139-2FCE-2D42-9259-85247B11D9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55ED9B-A43E-4944-83BC-0C5A7CA745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1ADDB3-21AB-764A-8A27-3EFC11924164}" type="datetime1">
              <a:rPr lang="en-IN" smtClean="0"/>
              <a:t>07/06/23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FB6548-534C-4C4D-8143-631D87F77C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ED4626-98F1-7346-A5D2-5F7E3E8967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5D99A-AC25-4B49-B5A6-30FE598921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8886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960C5-845A-EC4F-94AF-C8928BBFE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FB9677-6782-9F4B-9ED7-49C8E48B95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60A9BE-6A7F-2D4C-A755-6C5D0F6DA0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944898-70B1-4249-B405-1B96EE405E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4D40C-D3ED-E549-86D4-0D5444143B62}" type="datetime1">
              <a:rPr lang="en-IN" smtClean="0"/>
              <a:t>07/06/23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850026-BF48-3D48-A759-6D05B44DCA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C01313-E490-4F48-B1C7-0AA54DF8B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5D99A-AC25-4B49-B5A6-30FE598921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9860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C1358-7A61-5C4A-AB9D-575F9556A2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9196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1DD375-8FB8-3449-81A7-1829857EBA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3348A3-92BC-094A-9A58-194788ECA2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5422DEA-A0C3-B943-ADF1-5EA0FB35A0D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8536AF-9AE9-D043-8F82-A280682FCEB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4C70ACE-3F3D-7948-9B62-558DD909DA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53B09-9D0C-B543-BABD-75004E9CA82B}" type="datetime1">
              <a:rPr lang="en-IN" smtClean="0"/>
              <a:t>07/06/23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AC2BC09-EA15-7946-91C0-3BEBAF0F71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DC57298-7DD5-0F4C-AF75-17E9AEFF2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5D99A-AC25-4B49-B5A6-30FE598921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2283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F6C2C-2314-C14C-BF3E-874E433D6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4195855-9FDB-B74C-932C-36A11492BB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CFBAC-2C54-504B-AFC0-ACC40B28CD27}" type="datetime1">
              <a:rPr lang="en-IN" smtClean="0"/>
              <a:t>07/06/23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1C6246-F9D1-4044-9BD1-687466577F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0A42DA-2753-B14B-8AA5-8095D84E0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5D99A-AC25-4B49-B5A6-30FE598921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8327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3D02F4F-BF1D-964A-A658-E087E23089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BF03F-025E-7C40-A082-6436D4DD2D61}" type="datetime1">
              <a:rPr lang="en-IN" smtClean="0"/>
              <a:t>07/06/23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21F8074-2FB0-A946-AA8D-F2C50F807E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4C5E85-3493-1C4F-A9ED-D78443F202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5D99A-AC25-4B49-B5A6-30FE598921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7591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E46CC-897D-E24B-A6B2-7570B134E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100834-72E4-F248-80DD-9EFCA9D004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465A7A-22BC-994E-A67E-8C9B1850DB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32A786-FBD8-C54A-9497-15C029EE2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2AD6F-5E6E-924F-8A2F-61BFD185FF0D}" type="datetime1">
              <a:rPr lang="en-IN" smtClean="0"/>
              <a:t>07/06/23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4AEC07-2956-3D49-9495-1B6BB16D88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282FB0-7F44-444F-AF5E-F036BA4E79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5D99A-AC25-4B49-B5A6-30FE598921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9350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6C29A-22AE-EE44-AA25-8B5D820D48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7FD380A-6718-3B4F-AC95-F4E350F7B73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38C2DC-7B08-6E44-8B45-5932B0C45C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246B1E-2D29-354C-897D-70F9CC821B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E3BC16-1F8D-E64F-A13D-68B29C50C028}" type="datetime1">
              <a:rPr lang="en-IN" smtClean="0"/>
              <a:t>07/06/23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12CEDB-BB93-7D4F-9AFE-54F4B941A3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0BD5C8-ABF4-984D-A906-B133774F9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5D99A-AC25-4B49-B5A6-30FE598921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8687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F43792A-40CC-D44B-A653-A3F82CD635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135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5350F1-BA6D-2641-A88C-A0537FCC24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ACF029-E6E5-554B-A6AC-97ACDB57D1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5DC28F-51CC-B24D-97CA-9DA0FFD9CCDF}" type="datetime1">
              <a:rPr lang="en-IN" smtClean="0"/>
              <a:t>07/06/23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6826C5-766E-944B-87DF-68BC524625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E48101-DC1F-AA45-B6B7-12F3D108A9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5D99A-AC25-4B49-B5A6-30FE598921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9899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tiff"/><Relationship Id="rId4" Type="http://schemas.openxmlformats.org/officeDocument/2006/relationships/image" Target="../media/image24.tif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tiff"/><Relationship Id="rId3" Type="http://schemas.openxmlformats.org/officeDocument/2006/relationships/image" Target="../media/image23.tiff"/><Relationship Id="rId7" Type="http://schemas.openxmlformats.org/officeDocument/2006/relationships/image" Target="../media/image2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tiff"/><Relationship Id="rId5" Type="http://schemas.openxmlformats.org/officeDocument/2006/relationships/image" Target="../media/image25.tiff"/><Relationship Id="rId4" Type="http://schemas.openxmlformats.org/officeDocument/2006/relationships/image" Target="../media/image26.tiff"/><Relationship Id="rId9" Type="http://schemas.openxmlformats.org/officeDocument/2006/relationships/image" Target="../media/image6.tif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tiff"/><Relationship Id="rId13" Type="http://schemas.openxmlformats.org/officeDocument/2006/relationships/image" Target="../media/image38.tiff"/><Relationship Id="rId18" Type="http://schemas.openxmlformats.org/officeDocument/2006/relationships/image" Target="../media/image2.tiff"/><Relationship Id="rId26" Type="http://schemas.openxmlformats.org/officeDocument/2006/relationships/image" Target="../media/image50.tiff"/><Relationship Id="rId3" Type="http://schemas.openxmlformats.org/officeDocument/2006/relationships/image" Target="../media/image28.tiff"/><Relationship Id="rId21" Type="http://schemas.openxmlformats.org/officeDocument/2006/relationships/image" Target="../media/image45.tiff"/><Relationship Id="rId7" Type="http://schemas.openxmlformats.org/officeDocument/2006/relationships/image" Target="../media/image32.tiff"/><Relationship Id="rId12" Type="http://schemas.openxmlformats.org/officeDocument/2006/relationships/image" Target="../media/image37.tiff"/><Relationship Id="rId17" Type="http://schemas.openxmlformats.org/officeDocument/2006/relationships/image" Target="../media/image42.tiff"/><Relationship Id="rId25" Type="http://schemas.openxmlformats.org/officeDocument/2006/relationships/image" Target="../media/image49.tiff"/><Relationship Id="rId2" Type="http://schemas.openxmlformats.org/officeDocument/2006/relationships/image" Target="../media/image27.tiff"/><Relationship Id="rId16" Type="http://schemas.openxmlformats.org/officeDocument/2006/relationships/image" Target="../media/image41.tiff"/><Relationship Id="rId20" Type="http://schemas.openxmlformats.org/officeDocument/2006/relationships/image" Target="../media/image44.tiff"/><Relationship Id="rId29" Type="http://schemas.openxmlformats.org/officeDocument/2006/relationships/image" Target="../media/image53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tiff"/><Relationship Id="rId11" Type="http://schemas.openxmlformats.org/officeDocument/2006/relationships/image" Target="../media/image36.tiff"/><Relationship Id="rId24" Type="http://schemas.openxmlformats.org/officeDocument/2006/relationships/image" Target="../media/image48.tiff"/><Relationship Id="rId5" Type="http://schemas.openxmlformats.org/officeDocument/2006/relationships/image" Target="../media/image30.tiff"/><Relationship Id="rId15" Type="http://schemas.openxmlformats.org/officeDocument/2006/relationships/image" Target="../media/image40.tiff"/><Relationship Id="rId23" Type="http://schemas.openxmlformats.org/officeDocument/2006/relationships/image" Target="../media/image47.tiff"/><Relationship Id="rId28" Type="http://schemas.openxmlformats.org/officeDocument/2006/relationships/image" Target="../media/image52.tiff"/><Relationship Id="rId10" Type="http://schemas.openxmlformats.org/officeDocument/2006/relationships/image" Target="../media/image35.tiff"/><Relationship Id="rId19" Type="http://schemas.openxmlformats.org/officeDocument/2006/relationships/image" Target="../media/image43.tiff"/><Relationship Id="rId4" Type="http://schemas.openxmlformats.org/officeDocument/2006/relationships/image" Target="../media/image29.tiff"/><Relationship Id="rId9" Type="http://schemas.openxmlformats.org/officeDocument/2006/relationships/image" Target="../media/image34.tiff"/><Relationship Id="rId14" Type="http://schemas.openxmlformats.org/officeDocument/2006/relationships/image" Target="../media/image39.tiff"/><Relationship Id="rId22" Type="http://schemas.openxmlformats.org/officeDocument/2006/relationships/image" Target="../media/image46.tiff"/><Relationship Id="rId27" Type="http://schemas.openxmlformats.org/officeDocument/2006/relationships/image" Target="../media/image51.tiff"/><Relationship Id="rId30" Type="http://schemas.openxmlformats.org/officeDocument/2006/relationships/image" Target="../media/image54.tif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.xml"/><Relationship Id="rId3" Type="http://schemas.openxmlformats.org/officeDocument/2006/relationships/image" Target="../media/image6.tiff"/><Relationship Id="rId7" Type="http://schemas.openxmlformats.org/officeDocument/2006/relationships/image" Target="../media/image57.tiff"/><Relationship Id="rId12" Type="http://schemas.microsoft.com/office/2007/relationships/diagramDrawing" Target="../diagrams/drawing1.xml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tiff"/><Relationship Id="rId11" Type="http://schemas.openxmlformats.org/officeDocument/2006/relationships/diagramColors" Target="../diagrams/colors1.xml"/><Relationship Id="rId5" Type="http://schemas.openxmlformats.org/officeDocument/2006/relationships/image" Target="../media/image41.tiff"/><Relationship Id="rId10" Type="http://schemas.openxmlformats.org/officeDocument/2006/relationships/diagramQuickStyle" Target="../diagrams/quickStyle1.xml"/><Relationship Id="rId4" Type="http://schemas.openxmlformats.org/officeDocument/2006/relationships/image" Target="../media/image2.tiff"/><Relationship Id="rId9" Type="http://schemas.openxmlformats.org/officeDocument/2006/relationships/diagramLayout" Target="../diagrams/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7" Type="http://schemas.openxmlformats.org/officeDocument/2006/relationships/image" Target="../media/image57.tiff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tiff"/><Relationship Id="rId5" Type="http://schemas.openxmlformats.org/officeDocument/2006/relationships/image" Target="../media/image41.tiff"/><Relationship Id="rId4" Type="http://schemas.openxmlformats.org/officeDocument/2006/relationships/image" Target="../media/image2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virginia.edu/~nn5rh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linkedin.com/in/nabeel-nasir/" TargetMode="External"/><Relationship Id="rId4" Type="http://schemas.openxmlformats.org/officeDocument/2006/relationships/hyperlink" Target="mailto:nabeeln@virginia.edu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6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6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6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6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tiff"/><Relationship Id="rId13" Type="http://schemas.openxmlformats.org/officeDocument/2006/relationships/image" Target="../media/image14.tiff"/><Relationship Id="rId18" Type="http://schemas.openxmlformats.org/officeDocument/2006/relationships/image" Target="../media/image19.tiff"/><Relationship Id="rId3" Type="http://schemas.openxmlformats.org/officeDocument/2006/relationships/image" Target="../media/image2.tiff"/><Relationship Id="rId21" Type="http://schemas.openxmlformats.org/officeDocument/2006/relationships/image" Target="../media/image22.tiff"/><Relationship Id="rId7" Type="http://schemas.openxmlformats.org/officeDocument/2006/relationships/image" Target="../media/image9.tiff"/><Relationship Id="rId12" Type="http://schemas.openxmlformats.org/officeDocument/2006/relationships/image" Target="../media/image13.tiff"/><Relationship Id="rId17" Type="http://schemas.openxmlformats.org/officeDocument/2006/relationships/image" Target="../media/image18.tiff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17.tiff"/><Relationship Id="rId20" Type="http://schemas.openxmlformats.org/officeDocument/2006/relationships/image" Target="../media/image2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tiff"/><Relationship Id="rId11" Type="http://schemas.openxmlformats.org/officeDocument/2006/relationships/image" Target="../media/image12.tiff"/><Relationship Id="rId5" Type="http://schemas.openxmlformats.org/officeDocument/2006/relationships/image" Target="../media/image7.tiff"/><Relationship Id="rId15" Type="http://schemas.openxmlformats.org/officeDocument/2006/relationships/image" Target="../media/image16.tiff"/><Relationship Id="rId10" Type="http://schemas.openxmlformats.org/officeDocument/2006/relationships/image" Target="../media/image11.tiff"/><Relationship Id="rId19" Type="http://schemas.openxmlformats.org/officeDocument/2006/relationships/image" Target="../media/image20.tiff"/><Relationship Id="rId4" Type="http://schemas.openxmlformats.org/officeDocument/2006/relationships/image" Target="../media/image3.tiff"/><Relationship Id="rId9" Type="http://schemas.openxmlformats.org/officeDocument/2006/relationships/image" Target="../media/image6.tiff"/><Relationship Id="rId14" Type="http://schemas.openxmlformats.org/officeDocument/2006/relationships/image" Target="../media/image15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27CCFD-C48D-1742-91ED-B073BD26FA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730476"/>
            <a:ext cx="12192000" cy="698524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002060"/>
                </a:solidFill>
              </a:rPr>
              <a:t>Untangling the Cloud from Edge Computing for IoT </a:t>
            </a:r>
            <a:endParaRPr lang="en-US" sz="4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0244B2E-50AB-524F-BE5F-A86BFEED00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US" sz="2800" dirty="0">
              <a:solidFill>
                <a:schemeClr val="accent2"/>
              </a:solidFill>
              <a:latin typeface="+mj-lt"/>
            </a:endParaRPr>
          </a:p>
          <a:p>
            <a:r>
              <a:rPr lang="en-US" sz="2800" dirty="0">
                <a:solidFill>
                  <a:schemeClr val="accent2"/>
                </a:solidFill>
                <a:latin typeface="+mj-lt"/>
              </a:rPr>
              <a:t>Nabeel Nasir</a:t>
            </a:r>
          </a:p>
          <a:p>
            <a:r>
              <a:rPr lang="en-US" sz="2800" dirty="0">
                <a:solidFill>
                  <a:schemeClr val="accent2"/>
                </a:solidFill>
                <a:latin typeface="+mj-lt"/>
              </a:rPr>
              <a:t>Advised by: Prof. Bradford Campbell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97AA7C-F0E1-954C-8049-5380FABEB9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440" t="22702" r="13694" b="22883"/>
          <a:stretch/>
        </p:blipFill>
        <p:spPr>
          <a:xfrm>
            <a:off x="9947702" y="201064"/>
            <a:ext cx="1952857" cy="1231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5776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FFBB1-5829-8A46-BB06-1BC2FFF94F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6979" y="201352"/>
            <a:ext cx="10616821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Key Ideas to Remedy Cloud &amp; Edge Server Issues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1F365C-CA8B-2149-9E77-3D03EA63B7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6915"/>
            <a:ext cx="10515600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Distributed Gateway Network instead of an Edge Server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Specialized Edge Hardware for Elasticity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8FD2D9D-A81D-F54B-8A84-E1D47D79EE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5D99A-AC25-4B49-B5A6-30FE598921D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193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7685F-D22C-4C4E-8D50-DA97B057B0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57441"/>
            <a:ext cx="12191999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Edge Gateways Becoming Increasingly Capable and Specialized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292EE8-10A3-A644-A068-91557D815A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182" y="1988196"/>
            <a:ext cx="1613786" cy="95058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52484F8-BECD-C640-AC11-77715DE695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353559">
            <a:off x="2251809" y="3828637"/>
            <a:ext cx="1856468" cy="1856468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D82ABC3-69A6-BE42-B95E-C816F437B75C}"/>
              </a:ext>
            </a:extLst>
          </p:cNvPr>
          <p:cNvSpPr txBox="1"/>
          <p:nvPr/>
        </p:nvSpPr>
        <p:spPr>
          <a:xfrm>
            <a:off x="907548" y="3106998"/>
            <a:ext cx="1359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Raspberry Pi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2A298E0-B2B0-9349-A6FE-93253CF1AF6A}"/>
              </a:ext>
            </a:extLst>
          </p:cNvPr>
          <p:cNvSpPr txBox="1"/>
          <p:nvPr/>
        </p:nvSpPr>
        <p:spPr>
          <a:xfrm>
            <a:off x="2410697" y="5407266"/>
            <a:ext cx="15386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Google Coral </a:t>
            </a:r>
          </a:p>
          <a:p>
            <a:pPr algn="ctr"/>
            <a:r>
              <a:rPr lang="en-US" dirty="0">
                <a:solidFill>
                  <a:schemeClr val="accent1"/>
                </a:solidFill>
              </a:rPr>
              <a:t>with Edge TPU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743AC5D2-1787-094E-BEAE-81F42D8CBF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65793" y="1845565"/>
            <a:ext cx="1465163" cy="1219748"/>
          </a:xfrm>
          <a:prstGeom prst="rect">
            <a:avLst/>
          </a:prstGeom>
          <a:scene3d>
            <a:camera prst="orthographicFront">
              <a:rot lat="2400000" lon="0" rev="0"/>
            </a:camera>
            <a:lightRig rig="threePt" dir="t"/>
          </a:scene3d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0237CDB1-4F78-DD47-83D1-5773D5A47711}"/>
              </a:ext>
            </a:extLst>
          </p:cNvPr>
          <p:cNvSpPr txBox="1"/>
          <p:nvPr/>
        </p:nvSpPr>
        <p:spPr>
          <a:xfrm>
            <a:off x="3849957" y="3091914"/>
            <a:ext cx="15600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NVIDIA Jetson </a:t>
            </a:r>
          </a:p>
          <a:p>
            <a:pPr algn="ctr"/>
            <a:r>
              <a:rPr lang="en-US" dirty="0">
                <a:solidFill>
                  <a:schemeClr val="accent1"/>
                </a:solidFill>
              </a:rPr>
              <a:t>Xavier NX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64207F-A214-134E-B8E7-EAC62B2C0C5A}"/>
              </a:ext>
            </a:extLst>
          </p:cNvPr>
          <p:cNvSpPr txBox="1"/>
          <p:nvPr/>
        </p:nvSpPr>
        <p:spPr>
          <a:xfrm>
            <a:off x="6438396" y="2283333"/>
            <a:ext cx="564196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Substantially cheaper</a:t>
            </a:r>
          </a:p>
          <a:p>
            <a:endParaRPr lang="en-US" sz="3200" dirty="0"/>
          </a:p>
          <a:p>
            <a:r>
              <a:rPr lang="en-US" sz="3200" dirty="0"/>
              <a:t>Can match app requirements</a:t>
            </a:r>
          </a:p>
          <a:p>
            <a:endParaRPr lang="en-US" sz="3200" dirty="0"/>
          </a:p>
          <a:p>
            <a:r>
              <a:rPr lang="en-US" sz="3200" dirty="0"/>
              <a:t>Directly interact with IoT devices</a:t>
            </a:r>
          </a:p>
          <a:p>
            <a:endParaRPr lang="en-US" sz="3200" dirty="0"/>
          </a:p>
          <a:p>
            <a:r>
              <a:rPr lang="en-US" sz="3200" dirty="0"/>
              <a:t>Better deployment flexibility</a:t>
            </a:r>
          </a:p>
        </p:txBody>
      </p:sp>
    </p:spTree>
    <p:extLst>
      <p:ext uri="{BB962C8B-B14F-4D97-AF65-F5344CB8AC3E}">
        <p14:creationId xmlns:p14="http://schemas.microsoft.com/office/powerpoint/2010/main" val="4221860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25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0B695A-727A-6449-A168-EFF6867B3A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535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Utilize Specialized Edge Hardware for Elasticity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A130319-B116-E54C-9D2C-35811F6A4E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8073" y="2213977"/>
            <a:ext cx="1169271" cy="688748"/>
          </a:xfrm>
          <a:prstGeom prst="rect">
            <a:avLst/>
          </a:prstGeom>
        </p:spPr>
      </p:pic>
      <p:sp>
        <p:nvSpPr>
          <p:cNvPr id="21" name="Left-Right Arrow 20">
            <a:extLst>
              <a:ext uri="{FF2B5EF4-FFF2-40B4-BE49-F238E27FC236}">
                <a16:creationId xmlns:a16="http://schemas.microsoft.com/office/drawing/2014/main" id="{BD9FA833-8933-7342-B3FB-E8527D7E682C}"/>
              </a:ext>
            </a:extLst>
          </p:cNvPr>
          <p:cNvSpPr/>
          <p:nvPr/>
        </p:nvSpPr>
        <p:spPr>
          <a:xfrm>
            <a:off x="6790051" y="3116621"/>
            <a:ext cx="4898580" cy="323492"/>
          </a:xfrm>
          <a:prstGeom prst="left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D2AF6010-0642-AA4F-8D0C-BA18BD173F4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2745"/>
          <a:stretch/>
        </p:blipFill>
        <p:spPr>
          <a:xfrm>
            <a:off x="8932714" y="5569677"/>
            <a:ext cx="1635253" cy="105765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AB76DAB-3910-F841-8090-5E0C191BC4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2708" y="4603097"/>
            <a:ext cx="1169271" cy="688748"/>
          </a:xfrm>
          <a:prstGeom prst="rect">
            <a:avLst/>
          </a:prstGeom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DC64159-FC9C-BB44-8FFC-23BB51C28317}"/>
              </a:ext>
            </a:extLst>
          </p:cNvPr>
          <p:cNvCxnSpPr>
            <a:cxnSpLocks/>
          </p:cNvCxnSpPr>
          <p:nvPr/>
        </p:nvCxnSpPr>
        <p:spPr>
          <a:xfrm flipV="1">
            <a:off x="9364911" y="5117854"/>
            <a:ext cx="943362" cy="736665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CFB617B0-2D1C-4C40-9AE5-09CAB3F926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22894" y="2045948"/>
            <a:ext cx="1232894" cy="1026384"/>
          </a:xfrm>
          <a:prstGeom prst="rect">
            <a:avLst/>
          </a:prstGeom>
          <a:scene3d>
            <a:camera prst="orthographicFront">
              <a:rot lat="2400000" lon="0" rev="0"/>
            </a:camera>
            <a:lightRig rig="threePt" dir="t"/>
          </a:scene3d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11005FE-5225-1442-A2EC-53A84E522D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353559">
            <a:off x="10371789" y="1906117"/>
            <a:ext cx="1304468" cy="1304468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7EEABAA-9F63-474E-B358-9EC992897909}"/>
              </a:ext>
            </a:extLst>
          </p:cNvPr>
          <p:cNvSpPr/>
          <p:nvPr/>
        </p:nvSpPr>
        <p:spPr>
          <a:xfrm>
            <a:off x="6569526" y="1351342"/>
            <a:ext cx="528769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sz="2800" dirty="0"/>
              <a:t>Scale out by adding a new gateway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551762D-908E-CD4B-ACF3-7C485949E07E}"/>
              </a:ext>
            </a:extLst>
          </p:cNvPr>
          <p:cNvGrpSpPr/>
          <p:nvPr/>
        </p:nvGrpSpPr>
        <p:grpSpPr>
          <a:xfrm>
            <a:off x="1233379" y="4270338"/>
            <a:ext cx="4995622" cy="1181867"/>
            <a:chOff x="2766786" y="5153479"/>
            <a:chExt cx="5475514" cy="1295400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9AD9B162-5E9B-A84E-9D01-ABF13138F2C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766786" y="5229679"/>
              <a:ext cx="1270000" cy="1143000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21A383D8-3D03-904E-BBC7-73CCAD14B42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949700" y="5153479"/>
              <a:ext cx="4292600" cy="1295400"/>
            </a:xfrm>
            <a:prstGeom prst="rect">
              <a:avLst/>
            </a:prstGeom>
          </p:spPr>
        </p:pic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8C360BA1-CB03-854B-BE16-34D0D41530F3}"/>
              </a:ext>
            </a:extLst>
          </p:cNvPr>
          <p:cNvSpPr txBox="1"/>
          <p:nvPr/>
        </p:nvSpPr>
        <p:spPr>
          <a:xfrm>
            <a:off x="93195" y="4639747"/>
            <a:ext cx="11401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Devices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93B9D6F-3834-674E-9F68-A68CFAC22C39}"/>
              </a:ext>
            </a:extLst>
          </p:cNvPr>
          <p:cNvSpPr txBox="1"/>
          <p:nvPr/>
        </p:nvSpPr>
        <p:spPr>
          <a:xfrm>
            <a:off x="93195" y="2860694"/>
            <a:ext cx="13896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Gateways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84EBF328-8D8A-E74E-85B2-BEDE260EBDE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13865" y="3091527"/>
            <a:ext cx="1366669" cy="1161669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955FDA2F-0173-7145-8125-A1FAB5A571E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24023" y="3091527"/>
            <a:ext cx="1366669" cy="1161669"/>
          </a:xfrm>
          <a:prstGeom prst="rect">
            <a:avLst/>
          </a:prstGeom>
        </p:spPr>
      </p:pic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B607D749-9545-824E-AF4B-32F4FF999A49}"/>
              </a:ext>
            </a:extLst>
          </p:cNvPr>
          <p:cNvCxnSpPr>
            <a:cxnSpLocks/>
          </p:cNvCxnSpPr>
          <p:nvPr/>
        </p:nvCxnSpPr>
        <p:spPr>
          <a:xfrm flipH="1">
            <a:off x="3082922" y="2731857"/>
            <a:ext cx="238166" cy="465821"/>
          </a:xfrm>
          <a:prstGeom prst="straightConnector1">
            <a:avLst/>
          </a:prstGeom>
          <a:ln w="31750">
            <a:solidFill>
              <a:schemeClr val="tx1">
                <a:lumMod val="50000"/>
                <a:lumOff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9328DF72-E5CD-6749-953A-485CB908B0FA}"/>
              </a:ext>
            </a:extLst>
          </p:cNvPr>
          <p:cNvCxnSpPr>
            <a:cxnSpLocks/>
          </p:cNvCxnSpPr>
          <p:nvPr/>
        </p:nvCxnSpPr>
        <p:spPr>
          <a:xfrm>
            <a:off x="4345372" y="2731857"/>
            <a:ext cx="265190" cy="465821"/>
          </a:xfrm>
          <a:prstGeom prst="straightConnector1">
            <a:avLst/>
          </a:prstGeom>
          <a:ln w="31750">
            <a:solidFill>
              <a:schemeClr val="tx1">
                <a:lumMod val="50000"/>
                <a:lumOff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CE9A417-BC61-8544-918D-C889F40432E8}"/>
              </a:ext>
            </a:extLst>
          </p:cNvPr>
          <p:cNvCxnSpPr>
            <a:cxnSpLocks/>
          </p:cNvCxnSpPr>
          <p:nvPr/>
        </p:nvCxnSpPr>
        <p:spPr>
          <a:xfrm>
            <a:off x="3531026" y="3834389"/>
            <a:ext cx="608773" cy="0"/>
          </a:xfrm>
          <a:prstGeom prst="straightConnector1">
            <a:avLst/>
          </a:prstGeom>
          <a:ln w="31750">
            <a:solidFill>
              <a:schemeClr val="tx1">
                <a:lumMod val="50000"/>
                <a:lumOff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41">
            <a:extLst>
              <a:ext uri="{FF2B5EF4-FFF2-40B4-BE49-F238E27FC236}">
                <a16:creationId xmlns:a16="http://schemas.microsoft.com/office/drawing/2014/main" id="{9CB7ECBE-56F7-5846-BAD9-1F446877427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52079" y="1785957"/>
            <a:ext cx="1366669" cy="1161669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0DAA3812-CDEE-6340-8989-BD9C3E37AE8D}"/>
              </a:ext>
            </a:extLst>
          </p:cNvPr>
          <p:cNvSpPr/>
          <p:nvPr/>
        </p:nvSpPr>
        <p:spPr>
          <a:xfrm>
            <a:off x="6722886" y="3920084"/>
            <a:ext cx="528769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sz="2800" dirty="0"/>
              <a:t>Schedule based on requirements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6670F1A2-BB52-7541-98F7-D4CB9AA205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08273" y="4434279"/>
            <a:ext cx="1232894" cy="1026384"/>
          </a:xfrm>
          <a:prstGeom prst="rect">
            <a:avLst/>
          </a:prstGeom>
          <a:scene3d>
            <a:camera prst="orthographicFront">
              <a:rot lat="2400000" lon="0" rev="0"/>
            </a:camera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1089150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5" grpId="0"/>
      <p:bldP spid="4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FAADCD-C2B6-8D42-82E2-618ACA1137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1352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Scheduler uses Requirements, Capabilities and Resource Usages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B583B6-F60F-4244-A02B-EAC21F40A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5D99A-AC25-4B49-B5A6-30FE598921D1}" type="slidenum">
              <a:rPr lang="en-US" smtClean="0"/>
              <a:t>13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5AB22B-FF34-3F4C-ACC5-A1A9CD2737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3994" y="2783510"/>
            <a:ext cx="1877786" cy="16247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8E0D8D5-47A9-F54B-AB82-4BC7E0E7BD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608" y="2000337"/>
            <a:ext cx="3051629" cy="9925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78659A6-6E05-3948-A83B-CBC391D15B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2947" y="2000337"/>
            <a:ext cx="1828397" cy="100412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C4659F2-E5CB-B842-B10D-75720E6D88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6054" y="2005686"/>
            <a:ext cx="1828397" cy="10041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E9BFC01-5B8E-404A-B285-6706B8CE11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0024" y="2783509"/>
            <a:ext cx="1877786" cy="162475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22603CD-AF4A-ED4B-ABB2-7856F07D64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6054" y="2783508"/>
            <a:ext cx="1877786" cy="162475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CD2CEF6-D7BE-3E4D-AA20-69F6499C73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55594" y="2928385"/>
            <a:ext cx="1674586" cy="70581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9E06C03-5C9C-8847-9552-E5154358F4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91624" y="2928385"/>
            <a:ext cx="1674586" cy="70581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4D45D5A-7252-274D-88C9-0077F1D2D2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27654" y="2925126"/>
            <a:ext cx="1674586" cy="70581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F6CF027-1D9E-D543-BBA2-E40FD894C0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3507" y="2838269"/>
            <a:ext cx="1417774" cy="211964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53DC782-F990-3640-81D1-99D75034710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78064" y="3375887"/>
            <a:ext cx="1046886" cy="104688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5F107DD-8872-2441-8198-7104BF610AA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68634" y="3416722"/>
            <a:ext cx="1010919" cy="101091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407651D-C523-0F4B-B3AF-D3862328433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41772" y="2944687"/>
            <a:ext cx="2163661" cy="69677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B73DF3E-9C87-FB48-A4C8-CC1D8C97DCC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70365" y="2937800"/>
            <a:ext cx="2163661" cy="69677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26FA9B3-27C5-7142-8AA3-F449F9263C2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73511" y="3302102"/>
            <a:ext cx="939800" cy="9144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9C963E2-3E28-0348-B1CC-B776E6C751F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45292" y="3293073"/>
            <a:ext cx="939800" cy="9144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FDFE507F-2349-A34A-8D1A-A837DD3E529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17073" y="3284044"/>
            <a:ext cx="939800" cy="9144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A0423ED-58F0-714B-8752-95ACA46CB40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81712" y="5426584"/>
            <a:ext cx="1018370" cy="113523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4750050B-5705-2C47-A1CD-350B34A7457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561281" y="5401074"/>
            <a:ext cx="3984671" cy="1364613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46920C6C-8940-C446-940F-28092576903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713311" y="5495389"/>
            <a:ext cx="1537990" cy="93211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BA88DFD3-1AB8-CE4F-A0A8-0230ACE2E26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80064" y="5453371"/>
            <a:ext cx="376674" cy="972062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071BFB6A-064C-D84B-8C3D-CFC14E84D24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291624" y="5592518"/>
            <a:ext cx="781017" cy="749139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58CF8B34-708D-2840-82FE-314241AB98D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516175" y="2033963"/>
            <a:ext cx="730379" cy="98816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43EB04C8-1C4B-CB4F-ABB2-BA11EAB32220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178686" y="2114046"/>
            <a:ext cx="596900" cy="78740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975015F4-7D15-5646-8462-692E6F4AAB94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330638" y="2121995"/>
            <a:ext cx="929250" cy="836325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8679151E-EA80-FE42-BB41-13158AE2DCB9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065106" y="2042135"/>
            <a:ext cx="730379" cy="98816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CFA9C7D3-CC56-9043-B5FC-7B5094E0701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018775" y="5475415"/>
            <a:ext cx="376674" cy="972062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175AE4F6-CAD6-0941-9A6D-E962AD36618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122767" y="5475415"/>
            <a:ext cx="730379" cy="98816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8DD42AA5-5EE9-044A-ADB9-ECC1A1F001E0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639011" y="5566305"/>
            <a:ext cx="596900" cy="78740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444603AB-6AD7-E34C-9343-358F10A5B07B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430273" y="6373131"/>
            <a:ext cx="2642368" cy="598547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76990871-DDB2-CE49-B930-709113C2DDA5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845270" y="5368100"/>
            <a:ext cx="1282324" cy="591842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FC3C3F09-9C13-724C-8678-B7F6677B0C78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966210" y="5452018"/>
            <a:ext cx="927821" cy="1079923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34129249-26B3-DE48-9E2A-B95B6E1B66AF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7626086" y="5387725"/>
            <a:ext cx="2677753" cy="1127409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EF22D8B1-E2F2-6645-9324-D06F5B49A90C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756018" y="5466827"/>
            <a:ext cx="923417" cy="923417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F0DB95E4-E4C0-B84B-9755-D91CA0D1475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378831" y="5468156"/>
            <a:ext cx="376674" cy="972062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4DBB9C52-5C27-724A-B61A-FD3F14029DEC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531292" y="5536968"/>
            <a:ext cx="929250" cy="836325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01212717-A3AB-F34D-9591-2A120DA36D9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191633" y="5468158"/>
            <a:ext cx="376674" cy="972062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FE3B43B9-482E-2743-ABC6-5FA9B48F6EED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9365152" y="5609762"/>
            <a:ext cx="854813" cy="780482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9896F914-0C36-1348-93E5-FC98DC0F6BA1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0004435" y="5377072"/>
            <a:ext cx="1296427" cy="598351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BB94BFC5-4FEE-4349-86E6-E1B74691F203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5198416" y="4701494"/>
            <a:ext cx="1855798" cy="782196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B01FDC7E-20D3-9043-BCA5-F7FCF9F9B56D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2347037" y="4029450"/>
            <a:ext cx="4083180" cy="1137088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6CC2A18A-8F57-0542-8C4E-7D1DD566B145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 flipH="1">
            <a:off x="5799892" y="4036792"/>
            <a:ext cx="4093083" cy="1137088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A2F65B20-E15F-2D4F-AD40-EDEA94A0374F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909454" y="4043382"/>
            <a:ext cx="1710798" cy="630294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6718E569-A7E8-194D-9691-F1C68BD54B4C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5779350" y="3937053"/>
            <a:ext cx="700795" cy="1284792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4CCB83CC-518A-454B-B1A1-F1E44FC21C56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1594686" y="3451440"/>
            <a:ext cx="1297449" cy="64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711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0B17F5-3A24-DC4A-9251-9D40C19641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1352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Scheduling the Key Challenge, and Different from Other Domains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943632-B4A8-7B4D-9ABC-CBB2AF33A2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0758055" cy="4530725"/>
          </a:xfrm>
        </p:spPr>
        <p:txBody>
          <a:bodyPr>
            <a:normAutofit/>
          </a:bodyPr>
          <a:lstStyle/>
          <a:p>
            <a:r>
              <a:rPr lang="en-US" dirty="0"/>
              <a:t>Optimal scheduling algorithm based on </a:t>
            </a:r>
          </a:p>
          <a:p>
            <a:pPr lvl="1"/>
            <a:r>
              <a:rPr lang="en-US" dirty="0"/>
              <a:t>Application requirements</a:t>
            </a:r>
          </a:p>
          <a:p>
            <a:pPr lvl="1"/>
            <a:r>
              <a:rPr lang="en-US" dirty="0"/>
              <a:t>Gateway capabilities</a:t>
            </a:r>
          </a:p>
          <a:p>
            <a:pPr lvl="1"/>
            <a:r>
              <a:rPr lang="en-US" dirty="0"/>
              <a:t>Gateway resource usages</a:t>
            </a:r>
          </a:p>
          <a:p>
            <a:endParaRPr lang="en-US" dirty="0"/>
          </a:p>
          <a:p>
            <a:r>
              <a:rPr lang="en-US" dirty="0"/>
              <a:t>Different from Task Schedulers in other domains:</a:t>
            </a:r>
          </a:p>
          <a:p>
            <a:pPr lvl="1"/>
            <a:r>
              <a:rPr lang="en-US" b="1" dirty="0"/>
              <a:t>Grid Computing, Cluster Computing</a:t>
            </a:r>
            <a:r>
              <a:rPr lang="en-US" dirty="0"/>
              <a:t>: Mostly homogeneous machines</a:t>
            </a:r>
          </a:p>
          <a:p>
            <a:pPr lvl="1"/>
            <a:r>
              <a:rPr lang="en-US" b="1" dirty="0"/>
              <a:t>Real-time scheduling</a:t>
            </a:r>
            <a:r>
              <a:rPr lang="en-US" dirty="0"/>
              <a:t>: Requires execution times and deadlines</a:t>
            </a:r>
          </a:p>
          <a:p>
            <a:pPr lvl="1"/>
            <a:r>
              <a:rPr lang="en-US" b="1" dirty="0"/>
              <a:t>Function-as-a-Service Platforms</a:t>
            </a:r>
            <a:r>
              <a:rPr lang="en-US" dirty="0"/>
              <a:t>: App’s requirements or machine’s capabilities not considered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9EBAA7-364C-8543-9A11-20F51D4F4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5D99A-AC25-4B49-B5A6-30FE598921D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220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FFBB1-5829-8A46-BB06-1BC2FFF94F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6979" y="201352"/>
            <a:ext cx="10616821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Key Ideas to Remedy Cloud &amp; Edge Server Issues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1F365C-CA8B-2149-9E77-3D03EA63B7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6915"/>
            <a:ext cx="10515600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Distributed Gateway Network instead of an Edge Server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Specialized Edge Hardware for Elasticity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Privacy Policies enforced on Gateways to empower Users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8FD2D9D-A81D-F54B-8A84-E1D47D79EE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5D99A-AC25-4B49-B5A6-30FE598921D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416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0BDE2-2494-4841-BD18-D02496762B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en-IN" sz="3600" dirty="0"/>
              <a:t>People in Shared Spaces have No Idea About Their Sensed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B67B78-3072-4A4A-8FAF-70D2E1CAA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5D99A-AC25-4B49-B5A6-30FE598921D1}" type="slidenum">
              <a:rPr lang="en-US" smtClean="0"/>
              <a:t>16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ADAC5BF-6CD1-8743-A6C0-C67B6B855E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5582" y="1071772"/>
            <a:ext cx="8483038" cy="5649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6967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1AA22A-BCDD-204F-B424-E1A007168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dirty="0"/>
              <a:t>Utilize Existing Sensor Stream Service to Enforce Policies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43C1383-BE3F-114D-BC23-463B9C4566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95000"/>
          </a:blip>
          <a:srcRect l="4165" t="5937" r="4306" b="6671"/>
          <a:stretch/>
        </p:blipFill>
        <p:spPr>
          <a:xfrm>
            <a:off x="1435100" y="1544410"/>
            <a:ext cx="9321800" cy="4994502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D63907-57A8-D044-B374-1F9D051D67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5D99A-AC25-4B49-B5A6-30FE598921D1}" type="slidenum">
              <a:rPr lang="en-US" smtClean="0"/>
              <a:t>17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12F7F1-8DB0-C040-B478-CD1FC41828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2491" y="3244243"/>
            <a:ext cx="1198595" cy="1018806"/>
          </a:xfrm>
          <a:prstGeom prst="rect">
            <a:avLst/>
          </a:prstGeom>
          <a:solidFill>
            <a:schemeClr val="bg1">
              <a:alpha val="60000"/>
            </a:schemeClr>
          </a:solidFill>
          <a:effectLst/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99D4FD5-FD73-F64F-B76B-F192A67EE5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3241" y="1588072"/>
            <a:ext cx="929250" cy="8363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8EA3E41-A20C-4848-8184-ED6DD89C59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70642" y="1512154"/>
            <a:ext cx="730379" cy="98816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B057FF3-C158-014B-B9A7-F3C7F13571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8269" y="3635261"/>
            <a:ext cx="730379" cy="98816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8581C24-43A5-2B4D-87BD-91D25CC1F2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35754" y="1633898"/>
            <a:ext cx="596900" cy="7874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C1C2AF2-4F54-CF45-8E98-66DB2E229F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8460" y="1584973"/>
            <a:ext cx="929250" cy="836325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6F4F28B7-28A9-B540-8955-B6E1EDA3B576}"/>
              </a:ext>
            </a:extLst>
          </p:cNvPr>
          <p:cNvGrpSpPr/>
          <p:nvPr/>
        </p:nvGrpSpPr>
        <p:grpSpPr>
          <a:xfrm>
            <a:off x="1755199" y="2748432"/>
            <a:ext cx="2521964" cy="585408"/>
            <a:chOff x="1755199" y="2748432"/>
            <a:chExt cx="2521964" cy="585408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A7B3C137-243F-C945-BDAB-501F0582F55F}"/>
                </a:ext>
              </a:extLst>
            </p:cNvPr>
            <p:cNvSpPr/>
            <p:nvPr/>
          </p:nvSpPr>
          <p:spPr>
            <a:xfrm>
              <a:off x="2817862" y="2748432"/>
              <a:ext cx="1459301" cy="585408"/>
            </a:xfrm>
            <a:prstGeom prst="rect">
              <a:avLst/>
            </a:prstGeom>
            <a:noFill/>
            <a:ln w="25400">
              <a:solidFill>
                <a:srgbClr val="81AB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2EDD847-6255-004D-B14D-0BE29561315C}"/>
                </a:ext>
              </a:extLst>
            </p:cNvPr>
            <p:cNvSpPr/>
            <p:nvPr/>
          </p:nvSpPr>
          <p:spPr>
            <a:xfrm>
              <a:off x="2894435" y="2884734"/>
              <a:ext cx="1324672" cy="301451"/>
            </a:xfrm>
            <a:prstGeom prst="rect">
              <a:avLst/>
            </a:prstGeom>
            <a:solidFill>
              <a:srgbClr val="81ABE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Stream Manager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8E59CED-FA19-FD44-861B-1B3B0C42D215}"/>
                </a:ext>
              </a:extLst>
            </p:cNvPr>
            <p:cNvSpPr txBox="1"/>
            <p:nvPr/>
          </p:nvSpPr>
          <p:spPr>
            <a:xfrm>
              <a:off x="1755199" y="2884734"/>
              <a:ext cx="106266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Middleware</a:t>
              </a:r>
            </a:p>
          </p:txBody>
        </p:sp>
      </p:grpSp>
      <p:pic>
        <p:nvPicPr>
          <p:cNvPr id="29" name="Picture 28">
            <a:extLst>
              <a:ext uri="{FF2B5EF4-FFF2-40B4-BE49-F238E27FC236}">
                <a16:creationId xmlns:a16="http://schemas.microsoft.com/office/drawing/2014/main" id="{271CCEF5-2351-EA43-9D44-1575DDB310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6702" y="5363482"/>
            <a:ext cx="1198595" cy="1018806"/>
          </a:xfrm>
          <a:prstGeom prst="rect">
            <a:avLst/>
          </a:prstGeom>
          <a:solidFill>
            <a:schemeClr val="bg1">
              <a:alpha val="60000"/>
            </a:schemeClr>
          </a:solidFill>
          <a:effectLst/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4747C01E-CBA3-694A-9BE1-1A6A5C402555}"/>
              </a:ext>
            </a:extLst>
          </p:cNvPr>
          <p:cNvGrpSpPr/>
          <p:nvPr/>
        </p:nvGrpSpPr>
        <p:grpSpPr>
          <a:xfrm>
            <a:off x="4299410" y="4867671"/>
            <a:ext cx="2521964" cy="585408"/>
            <a:chOff x="1755199" y="2748432"/>
            <a:chExt cx="2521964" cy="585408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DF1AE727-D491-264D-8CD3-CBEE19148D8A}"/>
                </a:ext>
              </a:extLst>
            </p:cNvPr>
            <p:cNvSpPr/>
            <p:nvPr/>
          </p:nvSpPr>
          <p:spPr>
            <a:xfrm>
              <a:off x="2817862" y="2748432"/>
              <a:ext cx="1459301" cy="585408"/>
            </a:xfrm>
            <a:prstGeom prst="rect">
              <a:avLst/>
            </a:prstGeom>
            <a:noFill/>
            <a:ln w="25400">
              <a:solidFill>
                <a:srgbClr val="81AB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13491116-52A4-884C-AC75-0C44C977CBB6}"/>
                </a:ext>
              </a:extLst>
            </p:cNvPr>
            <p:cNvSpPr/>
            <p:nvPr/>
          </p:nvSpPr>
          <p:spPr>
            <a:xfrm>
              <a:off x="2894435" y="2884734"/>
              <a:ext cx="1324672" cy="301451"/>
            </a:xfrm>
            <a:prstGeom prst="rect">
              <a:avLst/>
            </a:prstGeom>
            <a:solidFill>
              <a:srgbClr val="81ABE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Stream Manager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A4DA375-879A-AC41-8499-16DC676D6150}"/>
                </a:ext>
              </a:extLst>
            </p:cNvPr>
            <p:cNvSpPr txBox="1"/>
            <p:nvPr/>
          </p:nvSpPr>
          <p:spPr>
            <a:xfrm>
              <a:off x="1755199" y="2884734"/>
              <a:ext cx="106266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Middleware</a:t>
              </a:r>
            </a:p>
          </p:txBody>
        </p:sp>
      </p:grpSp>
      <p:pic>
        <p:nvPicPr>
          <p:cNvPr id="34" name="Picture 33">
            <a:extLst>
              <a:ext uri="{FF2B5EF4-FFF2-40B4-BE49-F238E27FC236}">
                <a16:creationId xmlns:a16="http://schemas.microsoft.com/office/drawing/2014/main" id="{283A1FC1-831D-5340-B68A-4B7F63AFF8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5071" y="3260118"/>
            <a:ext cx="1198595" cy="1018806"/>
          </a:xfrm>
          <a:prstGeom prst="rect">
            <a:avLst/>
          </a:prstGeom>
          <a:solidFill>
            <a:schemeClr val="bg1">
              <a:alpha val="60000"/>
            </a:schemeClr>
          </a:solidFill>
          <a:effectLst/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D333ADD9-22B8-244B-838D-152CE2EBCB41}"/>
              </a:ext>
            </a:extLst>
          </p:cNvPr>
          <p:cNvGrpSpPr/>
          <p:nvPr/>
        </p:nvGrpSpPr>
        <p:grpSpPr>
          <a:xfrm>
            <a:off x="7397779" y="2764307"/>
            <a:ext cx="2521964" cy="585408"/>
            <a:chOff x="1755199" y="2748432"/>
            <a:chExt cx="2521964" cy="585408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B38FC9DC-87E6-6B44-8CC9-10A50C200A20}"/>
                </a:ext>
              </a:extLst>
            </p:cNvPr>
            <p:cNvSpPr/>
            <p:nvPr/>
          </p:nvSpPr>
          <p:spPr>
            <a:xfrm>
              <a:off x="2817862" y="2748432"/>
              <a:ext cx="1459301" cy="585408"/>
            </a:xfrm>
            <a:prstGeom prst="rect">
              <a:avLst/>
            </a:prstGeom>
            <a:noFill/>
            <a:ln w="25400">
              <a:solidFill>
                <a:srgbClr val="81AB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888EB9DC-E6AF-9B47-B594-0214D720DD62}"/>
                </a:ext>
              </a:extLst>
            </p:cNvPr>
            <p:cNvSpPr/>
            <p:nvPr/>
          </p:nvSpPr>
          <p:spPr>
            <a:xfrm>
              <a:off x="2894435" y="2884734"/>
              <a:ext cx="1324672" cy="301451"/>
            </a:xfrm>
            <a:prstGeom prst="rect">
              <a:avLst/>
            </a:prstGeom>
            <a:solidFill>
              <a:srgbClr val="81ABE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Stream Manager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B555A74-8FBC-A94C-8F4C-895C00269E99}"/>
                </a:ext>
              </a:extLst>
            </p:cNvPr>
            <p:cNvSpPr txBox="1"/>
            <p:nvPr/>
          </p:nvSpPr>
          <p:spPr>
            <a:xfrm>
              <a:off x="1755199" y="2884734"/>
              <a:ext cx="106266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Middleware</a:t>
              </a:r>
            </a:p>
          </p:txBody>
        </p:sp>
      </p:grpSp>
      <p:pic>
        <p:nvPicPr>
          <p:cNvPr id="39" name="Picture 38">
            <a:extLst>
              <a:ext uri="{FF2B5EF4-FFF2-40B4-BE49-F238E27FC236}">
                <a16:creationId xmlns:a16="http://schemas.microsoft.com/office/drawing/2014/main" id="{C8062DEA-B02B-8841-AD58-C66F2AFEDBD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61422" y="3637059"/>
            <a:ext cx="787400" cy="812800"/>
          </a:xfrm>
          <a:prstGeom prst="rect">
            <a:avLst/>
          </a:prstGeom>
        </p:spPr>
      </p:pic>
      <p:cxnSp>
        <p:nvCxnSpPr>
          <p:cNvPr id="43" name="Elbow Connector 42">
            <a:extLst>
              <a:ext uri="{FF2B5EF4-FFF2-40B4-BE49-F238E27FC236}">
                <a16:creationId xmlns:a16="http://schemas.microsoft.com/office/drawing/2014/main" id="{78DE04BE-63E7-3342-A8B8-DB4520612ED5}"/>
              </a:ext>
            </a:extLst>
          </p:cNvPr>
          <p:cNvCxnSpPr>
            <a:cxnSpLocks/>
          </p:cNvCxnSpPr>
          <p:nvPr/>
        </p:nvCxnSpPr>
        <p:spPr>
          <a:xfrm rot="16200000" flipH="1">
            <a:off x="2548077" y="2242367"/>
            <a:ext cx="897638" cy="358068"/>
          </a:xfrm>
          <a:prstGeom prst="bentConnector3">
            <a:avLst>
              <a:gd name="adj1" fmla="val -125"/>
            </a:avLst>
          </a:prstGeom>
          <a:ln w="22225">
            <a:solidFill>
              <a:srgbClr val="ED7F34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Elbow Connector 45">
            <a:extLst>
              <a:ext uri="{FF2B5EF4-FFF2-40B4-BE49-F238E27FC236}">
                <a16:creationId xmlns:a16="http://schemas.microsoft.com/office/drawing/2014/main" id="{8B1DCA44-4BCD-F14A-AAE2-09E69DD4653F}"/>
              </a:ext>
            </a:extLst>
          </p:cNvPr>
          <p:cNvCxnSpPr>
            <a:cxnSpLocks/>
          </p:cNvCxnSpPr>
          <p:nvPr/>
        </p:nvCxnSpPr>
        <p:spPr>
          <a:xfrm rot="5400000">
            <a:off x="3598883" y="2233505"/>
            <a:ext cx="903177" cy="376244"/>
          </a:xfrm>
          <a:prstGeom prst="bentConnector3">
            <a:avLst>
              <a:gd name="adj1" fmla="val 1789"/>
            </a:avLst>
          </a:prstGeom>
          <a:ln w="22225">
            <a:solidFill>
              <a:srgbClr val="ED7F34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Elbow Connector 52">
            <a:extLst>
              <a:ext uri="{FF2B5EF4-FFF2-40B4-BE49-F238E27FC236}">
                <a16:creationId xmlns:a16="http://schemas.microsoft.com/office/drawing/2014/main" id="{F3E200C5-6982-E74E-ADB7-B86066AB7EE2}"/>
              </a:ext>
            </a:extLst>
          </p:cNvPr>
          <p:cNvCxnSpPr>
            <a:cxnSpLocks/>
          </p:cNvCxnSpPr>
          <p:nvPr/>
        </p:nvCxnSpPr>
        <p:spPr>
          <a:xfrm rot="16200000" flipH="1">
            <a:off x="8265322" y="2282615"/>
            <a:ext cx="897638" cy="358068"/>
          </a:xfrm>
          <a:prstGeom prst="bentConnector3">
            <a:avLst>
              <a:gd name="adj1" fmla="val -125"/>
            </a:avLst>
          </a:prstGeom>
          <a:ln w="22225">
            <a:solidFill>
              <a:srgbClr val="ED7F34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Elbow Connector 53">
            <a:extLst>
              <a:ext uri="{FF2B5EF4-FFF2-40B4-BE49-F238E27FC236}">
                <a16:creationId xmlns:a16="http://schemas.microsoft.com/office/drawing/2014/main" id="{CA91BC8D-97B5-A24B-A980-E861F94C27D1}"/>
              </a:ext>
            </a:extLst>
          </p:cNvPr>
          <p:cNvCxnSpPr>
            <a:cxnSpLocks/>
          </p:cNvCxnSpPr>
          <p:nvPr/>
        </p:nvCxnSpPr>
        <p:spPr>
          <a:xfrm rot="5400000">
            <a:off x="9316128" y="2273753"/>
            <a:ext cx="903177" cy="376244"/>
          </a:xfrm>
          <a:prstGeom prst="bentConnector3">
            <a:avLst>
              <a:gd name="adj1" fmla="val 1789"/>
            </a:avLst>
          </a:prstGeom>
          <a:ln w="22225">
            <a:solidFill>
              <a:srgbClr val="ED7F34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Elbow Connector 55">
            <a:extLst>
              <a:ext uri="{FF2B5EF4-FFF2-40B4-BE49-F238E27FC236}">
                <a16:creationId xmlns:a16="http://schemas.microsoft.com/office/drawing/2014/main" id="{B6CE55FF-ED90-0D4C-AA82-533B0587AD87}"/>
              </a:ext>
            </a:extLst>
          </p:cNvPr>
          <p:cNvCxnSpPr>
            <a:cxnSpLocks/>
          </p:cNvCxnSpPr>
          <p:nvPr/>
        </p:nvCxnSpPr>
        <p:spPr>
          <a:xfrm rot="16200000" flipH="1">
            <a:off x="5226917" y="4359888"/>
            <a:ext cx="897638" cy="358068"/>
          </a:xfrm>
          <a:prstGeom prst="bentConnector3">
            <a:avLst>
              <a:gd name="adj1" fmla="val -125"/>
            </a:avLst>
          </a:prstGeom>
          <a:ln w="22225">
            <a:solidFill>
              <a:srgbClr val="ED7F34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Elbow Connector 56">
            <a:extLst>
              <a:ext uri="{FF2B5EF4-FFF2-40B4-BE49-F238E27FC236}">
                <a16:creationId xmlns:a16="http://schemas.microsoft.com/office/drawing/2014/main" id="{A09B3F7A-39BA-7742-B3E4-F99394E8F3FF}"/>
              </a:ext>
            </a:extLst>
          </p:cNvPr>
          <p:cNvCxnSpPr>
            <a:cxnSpLocks/>
            <a:stCxn id="18" idx="3"/>
            <a:endCxn id="32" idx="1"/>
          </p:cNvCxnSpPr>
          <p:nvPr/>
        </p:nvCxnSpPr>
        <p:spPr>
          <a:xfrm>
            <a:off x="4219107" y="3035460"/>
            <a:ext cx="1219539" cy="2119239"/>
          </a:xfrm>
          <a:prstGeom prst="bentConnector3">
            <a:avLst>
              <a:gd name="adj1" fmla="val 50000"/>
            </a:avLst>
          </a:prstGeom>
          <a:ln w="22225">
            <a:solidFill>
              <a:srgbClr val="ED7F34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Elbow Connector 62">
            <a:extLst>
              <a:ext uri="{FF2B5EF4-FFF2-40B4-BE49-F238E27FC236}">
                <a16:creationId xmlns:a16="http://schemas.microsoft.com/office/drawing/2014/main" id="{E78798F9-EA5D-8147-A0CB-530BA99AA338}"/>
              </a:ext>
            </a:extLst>
          </p:cNvPr>
          <p:cNvCxnSpPr>
            <a:cxnSpLocks/>
            <a:stCxn id="32" idx="0"/>
          </p:cNvCxnSpPr>
          <p:nvPr/>
        </p:nvCxnSpPr>
        <p:spPr>
          <a:xfrm rot="5400000" flipH="1" flipV="1">
            <a:off x="5984956" y="4423653"/>
            <a:ext cx="696347" cy="464294"/>
          </a:xfrm>
          <a:prstGeom prst="bentConnector3">
            <a:avLst>
              <a:gd name="adj1" fmla="val 50000"/>
            </a:avLst>
          </a:prstGeom>
          <a:ln w="22225">
            <a:solidFill>
              <a:srgbClr val="ED7F34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3B47276D-7CFA-194A-A6AD-7B5B2E1F0357}"/>
              </a:ext>
            </a:extLst>
          </p:cNvPr>
          <p:cNvSpPr txBox="1"/>
          <p:nvPr/>
        </p:nvSpPr>
        <p:spPr>
          <a:xfrm>
            <a:off x="4499248" y="1526915"/>
            <a:ext cx="413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T1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E4172F16-234F-2C4F-8F41-472293381BE2}"/>
              </a:ext>
            </a:extLst>
          </p:cNvPr>
          <p:cNvSpPr txBox="1"/>
          <p:nvPr/>
        </p:nvSpPr>
        <p:spPr>
          <a:xfrm>
            <a:off x="5275567" y="3577256"/>
            <a:ext cx="413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T2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6BE9441C-2173-EC49-A7F0-B02B12F1942F}"/>
              </a:ext>
            </a:extLst>
          </p:cNvPr>
          <p:cNvSpPr txBox="1"/>
          <p:nvPr/>
        </p:nvSpPr>
        <p:spPr>
          <a:xfrm>
            <a:off x="6610764" y="3412506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</a:t>
            </a:r>
          </a:p>
        </p:txBody>
      </p:sp>
      <p:sp>
        <p:nvSpPr>
          <p:cNvPr id="71" name="Multiply 70">
            <a:extLst>
              <a:ext uri="{FF2B5EF4-FFF2-40B4-BE49-F238E27FC236}">
                <a16:creationId xmlns:a16="http://schemas.microsoft.com/office/drawing/2014/main" id="{D6253613-0419-5B46-BCD9-B0CF6C728550}"/>
              </a:ext>
            </a:extLst>
          </p:cNvPr>
          <p:cNvSpPr/>
          <p:nvPr/>
        </p:nvSpPr>
        <p:spPr>
          <a:xfrm>
            <a:off x="4486145" y="3736449"/>
            <a:ext cx="701313" cy="666634"/>
          </a:xfrm>
          <a:prstGeom prst="mathMultiply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2" name="Diagram 71">
            <a:extLst>
              <a:ext uri="{FF2B5EF4-FFF2-40B4-BE49-F238E27FC236}">
                <a16:creationId xmlns:a16="http://schemas.microsoft.com/office/drawing/2014/main" id="{7FA4B03A-E550-954E-8E45-8D75218FD6D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81686826"/>
              </p:ext>
            </p:extLst>
          </p:nvPr>
        </p:nvGraphicFramePr>
        <p:xfrm>
          <a:off x="198163" y="4190395"/>
          <a:ext cx="4123206" cy="19433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3252830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2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2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2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2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2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2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5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6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8" dur="250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3" dur="2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8" dur="2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3" dur="25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8" dur="25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/>
      <p:bldP spid="68" grpId="0"/>
      <p:bldP spid="69" grpId="0"/>
      <p:bldP spid="71" grpId="0" animBg="1"/>
      <p:bldGraphic spid="72" grpId="0">
        <p:bldAsOne/>
      </p:bldGraphic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43C1383-BE3F-114D-BC23-463B9C4566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95000"/>
          </a:blip>
          <a:srcRect l="4165" t="5937" r="4306" b="6671"/>
          <a:stretch/>
        </p:blipFill>
        <p:spPr>
          <a:xfrm>
            <a:off x="1435100" y="1544410"/>
            <a:ext cx="9321800" cy="4994502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D63907-57A8-D044-B374-1F9D051D67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5D99A-AC25-4B49-B5A6-30FE598921D1}" type="slidenum">
              <a:rPr lang="en-US" smtClean="0"/>
              <a:t>18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12F7F1-8DB0-C040-B478-CD1FC41828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2491" y="3244243"/>
            <a:ext cx="1198595" cy="1018806"/>
          </a:xfrm>
          <a:prstGeom prst="rect">
            <a:avLst/>
          </a:prstGeom>
          <a:solidFill>
            <a:schemeClr val="bg1">
              <a:alpha val="60000"/>
            </a:schemeClr>
          </a:solidFill>
          <a:effectLst/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99D4FD5-FD73-F64F-B76B-F192A67EE5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3241" y="1588072"/>
            <a:ext cx="929250" cy="8363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8EA3E41-A20C-4848-8184-ED6DD89C59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70642" y="1512154"/>
            <a:ext cx="730379" cy="98816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B057FF3-C158-014B-B9A7-F3C7F13571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8269" y="3635261"/>
            <a:ext cx="730379" cy="98816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8581C24-43A5-2B4D-87BD-91D25CC1F2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35754" y="1633898"/>
            <a:ext cx="596900" cy="7874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C1C2AF2-4F54-CF45-8E98-66DB2E229F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8460" y="1584973"/>
            <a:ext cx="929250" cy="836325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6F4F28B7-28A9-B540-8955-B6E1EDA3B576}"/>
              </a:ext>
            </a:extLst>
          </p:cNvPr>
          <p:cNvGrpSpPr/>
          <p:nvPr/>
        </p:nvGrpSpPr>
        <p:grpSpPr>
          <a:xfrm>
            <a:off x="1755199" y="2748432"/>
            <a:ext cx="2521964" cy="585408"/>
            <a:chOff x="1755199" y="2748432"/>
            <a:chExt cx="2521964" cy="585408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A7B3C137-243F-C945-BDAB-501F0582F55F}"/>
                </a:ext>
              </a:extLst>
            </p:cNvPr>
            <p:cNvSpPr/>
            <p:nvPr/>
          </p:nvSpPr>
          <p:spPr>
            <a:xfrm>
              <a:off x="2817862" y="2748432"/>
              <a:ext cx="1459301" cy="585408"/>
            </a:xfrm>
            <a:prstGeom prst="rect">
              <a:avLst/>
            </a:prstGeom>
            <a:noFill/>
            <a:ln w="25400">
              <a:solidFill>
                <a:srgbClr val="81AB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2EDD847-6255-004D-B14D-0BE29561315C}"/>
                </a:ext>
              </a:extLst>
            </p:cNvPr>
            <p:cNvSpPr/>
            <p:nvPr/>
          </p:nvSpPr>
          <p:spPr>
            <a:xfrm>
              <a:off x="2894435" y="2884734"/>
              <a:ext cx="1324672" cy="301451"/>
            </a:xfrm>
            <a:prstGeom prst="rect">
              <a:avLst/>
            </a:prstGeom>
            <a:solidFill>
              <a:srgbClr val="81ABE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Stream Manager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8E59CED-FA19-FD44-861B-1B3B0C42D215}"/>
                </a:ext>
              </a:extLst>
            </p:cNvPr>
            <p:cNvSpPr txBox="1"/>
            <p:nvPr/>
          </p:nvSpPr>
          <p:spPr>
            <a:xfrm>
              <a:off x="1755199" y="2884734"/>
              <a:ext cx="106266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Middleware</a:t>
              </a:r>
            </a:p>
          </p:txBody>
        </p:sp>
      </p:grpSp>
      <p:pic>
        <p:nvPicPr>
          <p:cNvPr id="29" name="Picture 28">
            <a:extLst>
              <a:ext uri="{FF2B5EF4-FFF2-40B4-BE49-F238E27FC236}">
                <a16:creationId xmlns:a16="http://schemas.microsoft.com/office/drawing/2014/main" id="{271CCEF5-2351-EA43-9D44-1575DDB310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6702" y="5363482"/>
            <a:ext cx="1198595" cy="1018806"/>
          </a:xfrm>
          <a:prstGeom prst="rect">
            <a:avLst/>
          </a:prstGeom>
          <a:solidFill>
            <a:schemeClr val="bg1">
              <a:alpha val="60000"/>
            </a:schemeClr>
          </a:solidFill>
          <a:effectLst/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4747C01E-CBA3-694A-9BE1-1A6A5C402555}"/>
              </a:ext>
            </a:extLst>
          </p:cNvPr>
          <p:cNvGrpSpPr/>
          <p:nvPr/>
        </p:nvGrpSpPr>
        <p:grpSpPr>
          <a:xfrm>
            <a:off x="4299410" y="4867671"/>
            <a:ext cx="2521964" cy="585408"/>
            <a:chOff x="1755199" y="2748432"/>
            <a:chExt cx="2521964" cy="585408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DF1AE727-D491-264D-8CD3-CBEE19148D8A}"/>
                </a:ext>
              </a:extLst>
            </p:cNvPr>
            <p:cNvSpPr/>
            <p:nvPr/>
          </p:nvSpPr>
          <p:spPr>
            <a:xfrm>
              <a:off x="2817862" y="2748432"/>
              <a:ext cx="1459301" cy="585408"/>
            </a:xfrm>
            <a:prstGeom prst="rect">
              <a:avLst/>
            </a:prstGeom>
            <a:noFill/>
            <a:ln w="25400">
              <a:solidFill>
                <a:srgbClr val="81AB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13491116-52A4-884C-AC75-0C44C977CBB6}"/>
                </a:ext>
              </a:extLst>
            </p:cNvPr>
            <p:cNvSpPr/>
            <p:nvPr/>
          </p:nvSpPr>
          <p:spPr>
            <a:xfrm>
              <a:off x="2894435" y="2884734"/>
              <a:ext cx="1324672" cy="301451"/>
            </a:xfrm>
            <a:prstGeom prst="rect">
              <a:avLst/>
            </a:prstGeom>
            <a:solidFill>
              <a:srgbClr val="81ABE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Stream Manager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A4DA375-879A-AC41-8499-16DC676D6150}"/>
                </a:ext>
              </a:extLst>
            </p:cNvPr>
            <p:cNvSpPr txBox="1"/>
            <p:nvPr/>
          </p:nvSpPr>
          <p:spPr>
            <a:xfrm>
              <a:off x="1755199" y="2884734"/>
              <a:ext cx="106266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Middleware</a:t>
              </a:r>
            </a:p>
          </p:txBody>
        </p:sp>
      </p:grpSp>
      <p:pic>
        <p:nvPicPr>
          <p:cNvPr id="34" name="Picture 33">
            <a:extLst>
              <a:ext uri="{FF2B5EF4-FFF2-40B4-BE49-F238E27FC236}">
                <a16:creationId xmlns:a16="http://schemas.microsoft.com/office/drawing/2014/main" id="{283A1FC1-831D-5340-B68A-4B7F63AFF8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5071" y="3260118"/>
            <a:ext cx="1198595" cy="1018806"/>
          </a:xfrm>
          <a:prstGeom prst="rect">
            <a:avLst/>
          </a:prstGeom>
          <a:solidFill>
            <a:schemeClr val="bg1">
              <a:alpha val="60000"/>
            </a:schemeClr>
          </a:solidFill>
          <a:effectLst/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D333ADD9-22B8-244B-838D-152CE2EBCB41}"/>
              </a:ext>
            </a:extLst>
          </p:cNvPr>
          <p:cNvGrpSpPr/>
          <p:nvPr/>
        </p:nvGrpSpPr>
        <p:grpSpPr>
          <a:xfrm>
            <a:off x="7397779" y="2764307"/>
            <a:ext cx="2521964" cy="585408"/>
            <a:chOff x="1755199" y="2748432"/>
            <a:chExt cx="2521964" cy="585408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B38FC9DC-87E6-6B44-8CC9-10A50C200A20}"/>
                </a:ext>
              </a:extLst>
            </p:cNvPr>
            <p:cNvSpPr/>
            <p:nvPr/>
          </p:nvSpPr>
          <p:spPr>
            <a:xfrm>
              <a:off x="2817862" y="2748432"/>
              <a:ext cx="1459301" cy="585408"/>
            </a:xfrm>
            <a:prstGeom prst="rect">
              <a:avLst/>
            </a:prstGeom>
            <a:noFill/>
            <a:ln w="25400">
              <a:solidFill>
                <a:srgbClr val="81AB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888EB9DC-E6AF-9B47-B594-0214D720DD62}"/>
                </a:ext>
              </a:extLst>
            </p:cNvPr>
            <p:cNvSpPr/>
            <p:nvPr/>
          </p:nvSpPr>
          <p:spPr>
            <a:xfrm>
              <a:off x="2894435" y="2884734"/>
              <a:ext cx="1324672" cy="301451"/>
            </a:xfrm>
            <a:prstGeom prst="rect">
              <a:avLst/>
            </a:prstGeom>
            <a:solidFill>
              <a:srgbClr val="81ABE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Stream Manager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B555A74-8FBC-A94C-8F4C-895C00269E99}"/>
                </a:ext>
              </a:extLst>
            </p:cNvPr>
            <p:cNvSpPr txBox="1"/>
            <p:nvPr/>
          </p:nvSpPr>
          <p:spPr>
            <a:xfrm>
              <a:off x="1755199" y="2884734"/>
              <a:ext cx="106266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Middleware</a:t>
              </a:r>
            </a:p>
          </p:txBody>
        </p:sp>
      </p:grpSp>
      <p:pic>
        <p:nvPicPr>
          <p:cNvPr id="39" name="Picture 38">
            <a:extLst>
              <a:ext uri="{FF2B5EF4-FFF2-40B4-BE49-F238E27FC236}">
                <a16:creationId xmlns:a16="http://schemas.microsoft.com/office/drawing/2014/main" id="{C8062DEA-B02B-8841-AD58-C66F2AFEDBD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61422" y="3637059"/>
            <a:ext cx="787400" cy="812800"/>
          </a:xfrm>
          <a:prstGeom prst="rect">
            <a:avLst/>
          </a:prstGeom>
        </p:spPr>
      </p:pic>
      <p:cxnSp>
        <p:nvCxnSpPr>
          <p:cNvPr id="43" name="Elbow Connector 42">
            <a:extLst>
              <a:ext uri="{FF2B5EF4-FFF2-40B4-BE49-F238E27FC236}">
                <a16:creationId xmlns:a16="http://schemas.microsoft.com/office/drawing/2014/main" id="{78DE04BE-63E7-3342-A8B8-DB4520612ED5}"/>
              </a:ext>
            </a:extLst>
          </p:cNvPr>
          <p:cNvCxnSpPr>
            <a:cxnSpLocks/>
          </p:cNvCxnSpPr>
          <p:nvPr/>
        </p:nvCxnSpPr>
        <p:spPr>
          <a:xfrm rot="16200000" flipH="1">
            <a:off x="2548077" y="2242367"/>
            <a:ext cx="897638" cy="358068"/>
          </a:xfrm>
          <a:prstGeom prst="bentConnector3">
            <a:avLst>
              <a:gd name="adj1" fmla="val -125"/>
            </a:avLst>
          </a:prstGeom>
          <a:ln w="22225">
            <a:solidFill>
              <a:srgbClr val="ED7F34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Elbow Connector 45">
            <a:extLst>
              <a:ext uri="{FF2B5EF4-FFF2-40B4-BE49-F238E27FC236}">
                <a16:creationId xmlns:a16="http://schemas.microsoft.com/office/drawing/2014/main" id="{8B1DCA44-4BCD-F14A-AAE2-09E69DD4653F}"/>
              </a:ext>
            </a:extLst>
          </p:cNvPr>
          <p:cNvCxnSpPr>
            <a:cxnSpLocks/>
          </p:cNvCxnSpPr>
          <p:nvPr/>
        </p:nvCxnSpPr>
        <p:spPr>
          <a:xfrm rot="5400000">
            <a:off x="3598883" y="2233505"/>
            <a:ext cx="903177" cy="376244"/>
          </a:xfrm>
          <a:prstGeom prst="bentConnector3">
            <a:avLst>
              <a:gd name="adj1" fmla="val 1789"/>
            </a:avLst>
          </a:prstGeom>
          <a:ln w="22225">
            <a:solidFill>
              <a:srgbClr val="ED7F34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Elbow Connector 52">
            <a:extLst>
              <a:ext uri="{FF2B5EF4-FFF2-40B4-BE49-F238E27FC236}">
                <a16:creationId xmlns:a16="http://schemas.microsoft.com/office/drawing/2014/main" id="{F3E200C5-6982-E74E-ADB7-B86066AB7EE2}"/>
              </a:ext>
            </a:extLst>
          </p:cNvPr>
          <p:cNvCxnSpPr>
            <a:cxnSpLocks/>
          </p:cNvCxnSpPr>
          <p:nvPr/>
        </p:nvCxnSpPr>
        <p:spPr>
          <a:xfrm rot="16200000" flipH="1">
            <a:off x="8265322" y="2282615"/>
            <a:ext cx="897638" cy="358068"/>
          </a:xfrm>
          <a:prstGeom prst="bentConnector3">
            <a:avLst>
              <a:gd name="adj1" fmla="val -125"/>
            </a:avLst>
          </a:prstGeom>
          <a:ln w="22225">
            <a:solidFill>
              <a:srgbClr val="ED7F34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Elbow Connector 53">
            <a:extLst>
              <a:ext uri="{FF2B5EF4-FFF2-40B4-BE49-F238E27FC236}">
                <a16:creationId xmlns:a16="http://schemas.microsoft.com/office/drawing/2014/main" id="{CA91BC8D-97B5-A24B-A980-E861F94C27D1}"/>
              </a:ext>
            </a:extLst>
          </p:cNvPr>
          <p:cNvCxnSpPr>
            <a:cxnSpLocks/>
          </p:cNvCxnSpPr>
          <p:nvPr/>
        </p:nvCxnSpPr>
        <p:spPr>
          <a:xfrm rot="5400000">
            <a:off x="9316128" y="2273753"/>
            <a:ext cx="903177" cy="376244"/>
          </a:xfrm>
          <a:prstGeom prst="bentConnector3">
            <a:avLst>
              <a:gd name="adj1" fmla="val 1789"/>
            </a:avLst>
          </a:prstGeom>
          <a:ln w="22225">
            <a:solidFill>
              <a:srgbClr val="ED7F34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Elbow Connector 55">
            <a:extLst>
              <a:ext uri="{FF2B5EF4-FFF2-40B4-BE49-F238E27FC236}">
                <a16:creationId xmlns:a16="http://schemas.microsoft.com/office/drawing/2014/main" id="{B6CE55FF-ED90-0D4C-AA82-533B0587AD87}"/>
              </a:ext>
            </a:extLst>
          </p:cNvPr>
          <p:cNvCxnSpPr>
            <a:cxnSpLocks/>
          </p:cNvCxnSpPr>
          <p:nvPr/>
        </p:nvCxnSpPr>
        <p:spPr>
          <a:xfrm rot="16200000" flipH="1">
            <a:off x="5226917" y="4359888"/>
            <a:ext cx="897638" cy="358068"/>
          </a:xfrm>
          <a:prstGeom prst="bentConnector3">
            <a:avLst>
              <a:gd name="adj1" fmla="val -125"/>
            </a:avLst>
          </a:prstGeom>
          <a:ln w="22225">
            <a:solidFill>
              <a:srgbClr val="ED7F34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Elbow Connector 56">
            <a:extLst>
              <a:ext uri="{FF2B5EF4-FFF2-40B4-BE49-F238E27FC236}">
                <a16:creationId xmlns:a16="http://schemas.microsoft.com/office/drawing/2014/main" id="{A09B3F7A-39BA-7742-B3E4-F99394E8F3FF}"/>
              </a:ext>
            </a:extLst>
          </p:cNvPr>
          <p:cNvCxnSpPr>
            <a:cxnSpLocks/>
            <a:stCxn id="18" idx="3"/>
            <a:endCxn id="32" idx="1"/>
          </p:cNvCxnSpPr>
          <p:nvPr/>
        </p:nvCxnSpPr>
        <p:spPr>
          <a:xfrm>
            <a:off x="4219107" y="3035460"/>
            <a:ext cx="1219539" cy="2119239"/>
          </a:xfrm>
          <a:prstGeom prst="bentConnector3">
            <a:avLst>
              <a:gd name="adj1" fmla="val 50000"/>
            </a:avLst>
          </a:prstGeom>
          <a:ln w="22225">
            <a:solidFill>
              <a:srgbClr val="ED7F34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Elbow Connector 62">
            <a:extLst>
              <a:ext uri="{FF2B5EF4-FFF2-40B4-BE49-F238E27FC236}">
                <a16:creationId xmlns:a16="http://schemas.microsoft.com/office/drawing/2014/main" id="{E78798F9-EA5D-8147-A0CB-530BA99AA338}"/>
              </a:ext>
            </a:extLst>
          </p:cNvPr>
          <p:cNvCxnSpPr>
            <a:cxnSpLocks/>
            <a:stCxn id="32" idx="0"/>
          </p:cNvCxnSpPr>
          <p:nvPr/>
        </p:nvCxnSpPr>
        <p:spPr>
          <a:xfrm rot="5400000" flipH="1" flipV="1">
            <a:off x="5984956" y="4423653"/>
            <a:ext cx="696347" cy="464294"/>
          </a:xfrm>
          <a:prstGeom prst="bentConnector3">
            <a:avLst>
              <a:gd name="adj1" fmla="val 50000"/>
            </a:avLst>
          </a:prstGeom>
          <a:ln w="22225">
            <a:solidFill>
              <a:srgbClr val="ED7F34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3B47276D-7CFA-194A-A6AD-7B5B2E1F0357}"/>
              </a:ext>
            </a:extLst>
          </p:cNvPr>
          <p:cNvSpPr txBox="1"/>
          <p:nvPr/>
        </p:nvSpPr>
        <p:spPr>
          <a:xfrm>
            <a:off x="4499248" y="1526915"/>
            <a:ext cx="413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T1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E4172F16-234F-2C4F-8F41-472293381BE2}"/>
              </a:ext>
            </a:extLst>
          </p:cNvPr>
          <p:cNvSpPr txBox="1"/>
          <p:nvPr/>
        </p:nvSpPr>
        <p:spPr>
          <a:xfrm>
            <a:off x="5275567" y="3577256"/>
            <a:ext cx="413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T2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6BE9441C-2173-EC49-A7F0-B02B12F1942F}"/>
              </a:ext>
            </a:extLst>
          </p:cNvPr>
          <p:cNvSpPr txBox="1"/>
          <p:nvPr/>
        </p:nvSpPr>
        <p:spPr>
          <a:xfrm>
            <a:off x="6610764" y="3412506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</a:t>
            </a:r>
          </a:p>
        </p:txBody>
      </p:sp>
      <p:sp>
        <p:nvSpPr>
          <p:cNvPr id="71" name="Multiply 70">
            <a:extLst>
              <a:ext uri="{FF2B5EF4-FFF2-40B4-BE49-F238E27FC236}">
                <a16:creationId xmlns:a16="http://schemas.microsoft.com/office/drawing/2014/main" id="{D6253613-0419-5B46-BCD9-B0CF6C728550}"/>
              </a:ext>
            </a:extLst>
          </p:cNvPr>
          <p:cNvSpPr/>
          <p:nvPr/>
        </p:nvSpPr>
        <p:spPr>
          <a:xfrm>
            <a:off x="4486145" y="3736449"/>
            <a:ext cx="701313" cy="666634"/>
          </a:xfrm>
          <a:prstGeom prst="mathMultiply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CCBE105-DB8D-9140-BE9F-602775B2B3A8}"/>
              </a:ext>
            </a:extLst>
          </p:cNvPr>
          <p:cNvSpPr txBox="1"/>
          <p:nvPr/>
        </p:nvSpPr>
        <p:spPr>
          <a:xfrm>
            <a:off x="2948451" y="4047714"/>
            <a:ext cx="1170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Gateway 1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6C86D72-2041-C04A-9CFB-03F4AE2CFE94}"/>
              </a:ext>
            </a:extLst>
          </p:cNvPr>
          <p:cNvSpPr txBox="1"/>
          <p:nvPr/>
        </p:nvSpPr>
        <p:spPr>
          <a:xfrm>
            <a:off x="8604739" y="4041661"/>
            <a:ext cx="1170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Gateway 3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FF1C3F6-0B75-E942-A1D3-5BA6A59ED4A8}"/>
              </a:ext>
            </a:extLst>
          </p:cNvPr>
          <p:cNvSpPr txBox="1"/>
          <p:nvPr/>
        </p:nvSpPr>
        <p:spPr>
          <a:xfrm>
            <a:off x="5480445" y="6169581"/>
            <a:ext cx="1170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Gateway 2</a:t>
            </a:r>
          </a:p>
        </p:txBody>
      </p:sp>
    </p:spTree>
    <p:extLst>
      <p:ext uri="{BB962C8B-B14F-4D97-AF65-F5344CB8AC3E}">
        <p14:creationId xmlns:p14="http://schemas.microsoft.com/office/powerpoint/2010/main" val="2819765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2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2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2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2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2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2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5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6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8" dur="250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3" dur="2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8" dur="2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3" dur="25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6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9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2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/>
      <p:bldP spid="68" grpId="0"/>
      <p:bldP spid="69" grpId="0"/>
      <p:bldP spid="71" grpId="0" animBg="1"/>
      <p:bldP spid="40" grpId="0"/>
      <p:bldP spid="41" grpId="0"/>
      <p:bldP spid="4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D5347C-7BF7-BB4E-A0B6-F28AADD2DC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3600" dirty="0"/>
              <a:t>User-driven Privacy Policies to Empower People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9253FC-9D64-7C49-9AB4-DF5E8D192A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Users can specify policies like: </a:t>
            </a:r>
          </a:p>
          <a:p>
            <a:pPr lvl="1"/>
            <a:r>
              <a:rPr lang="en-IN" dirty="0"/>
              <a:t>Allow access to </a:t>
            </a:r>
            <a:r>
              <a:rPr lang="en-IN" b="1" dirty="0"/>
              <a:t>occupancy data</a:t>
            </a:r>
            <a:r>
              <a:rPr lang="en-IN" dirty="0"/>
              <a:t> to </a:t>
            </a:r>
            <a:r>
              <a:rPr lang="en-IN" b="1" dirty="0"/>
              <a:t>all apps</a:t>
            </a:r>
            <a:r>
              <a:rPr lang="en-IN" dirty="0"/>
              <a:t>, but only from </a:t>
            </a:r>
            <a:r>
              <a:rPr lang="en-US" b="1" dirty="0"/>
              <a:t>9AM – 5PM</a:t>
            </a:r>
            <a:endParaRPr lang="en-IN" b="1" dirty="0"/>
          </a:p>
          <a:p>
            <a:pPr lvl="1"/>
            <a:r>
              <a:rPr lang="en-IN" dirty="0"/>
              <a:t>Share </a:t>
            </a:r>
            <a:r>
              <a:rPr lang="en-IN" b="1" dirty="0"/>
              <a:t>occupancy data</a:t>
            </a:r>
            <a:r>
              <a:rPr lang="en-IN" dirty="0"/>
              <a:t> to an </a:t>
            </a:r>
            <a:r>
              <a:rPr lang="en-IN" b="1" dirty="0"/>
              <a:t>emergency evacuation app</a:t>
            </a:r>
            <a:r>
              <a:rPr lang="en-IN" dirty="0"/>
              <a:t>, but </a:t>
            </a:r>
            <a:r>
              <a:rPr lang="en-IN" u="sng" dirty="0"/>
              <a:t>not to</a:t>
            </a:r>
            <a:r>
              <a:rPr lang="en-IN" dirty="0"/>
              <a:t> </a:t>
            </a:r>
            <a:r>
              <a:rPr lang="en-IN" b="1" dirty="0"/>
              <a:t>room scheduling app</a:t>
            </a:r>
          </a:p>
          <a:p>
            <a:endParaRPr lang="en-US" dirty="0"/>
          </a:p>
          <a:p>
            <a:r>
              <a:rPr lang="en-US" dirty="0"/>
              <a:t>Challenge:</a:t>
            </a:r>
          </a:p>
          <a:p>
            <a:pPr lvl="1"/>
            <a:r>
              <a:rPr lang="en-US" dirty="0"/>
              <a:t>Simple user interface to convey this complex information</a:t>
            </a:r>
          </a:p>
          <a:p>
            <a:endParaRPr lang="en-US" baseline="-25000" dirty="0"/>
          </a:p>
          <a:p>
            <a:r>
              <a:rPr lang="en-US" dirty="0"/>
              <a:t>Novelty:</a:t>
            </a:r>
          </a:p>
          <a:p>
            <a:pPr lvl="1"/>
            <a:r>
              <a:rPr lang="en-US" dirty="0"/>
              <a:t>Some privacy policy works exist, but novel way of policy enforcement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1743B6-0FD1-DD4C-8510-49D9F75F4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5D99A-AC25-4B49-B5A6-30FE598921D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845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1519D1-7AF3-4448-98B6-5986956A6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5D99A-AC25-4B49-B5A6-30FE598921D1}" type="slidenum">
              <a:rPr lang="en-US" smtClean="0"/>
              <a:t>2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3641C0A-5A09-4242-BB52-73886EEC4E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27886" y="421711"/>
            <a:ext cx="10964114" cy="114522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60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By 2025</a:t>
            </a:r>
            <a:endParaRPr lang="en-US" sz="6000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</a:endParaRPr>
          </a:p>
        </p:txBody>
      </p:sp>
      <p:sp>
        <p:nvSpPr>
          <p:cNvPr id="6" name="Google Shape;228;p27">
            <a:extLst>
              <a:ext uri="{FF2B5EF4-FFF2-40B4-BE49-F238E27FC236}">
                <a16:creationId xmlns:a16="http://schemas.microsoft.com/office/drawing/2014/main" id="{BE56F147-EFFD-C541-BA1E-EB42598653A9}"/>
              </a:ext>
            </a:extLst>
          </p:cNvPr>
          <p:cNvSpPr txBox="1">
            <a:spLocks/>
          </p:cNvSpPr>
          <p:nvPr/>
        </p:nvSpPr>
        <p:spPr>
          <a:xfrm>
            <a:off x="1227886" y="1832717"/>
            <a:ext cx="8503946" cy="126897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IN" sz="6600" b="1" dirty="0">
                <a:solidFill>
                  <a:srgbClr val="ED7F34"/>
                </a:solidFill>
                <a:ea typeface="Lato"/>
                <a:cs typeface="Lato"/>
                <a:sym typeface="Lato"/>
              </a:rPr>
              <a:t>55 Billion IoT Devices</a:t>
            </a:r>
            <a:endParaRPr lang="en" sz="6600" b="1" dirty="0">
              <a:solidFill>
                <a:srgbClr val="ED7F34"/>
              </a:solidFill>
              <a:ea typeface="Lato"/>
              <a:cs typeface="Lato"/>
              <a:sym typeface="Lato"/>
            </a:endParaRPr>
          </a:p>
        </p:txBody>
      </p:sp>
      <p:sp>
        <p:nvSpPr>
          <p:cNvPr id="8" name="Google Shape;232;p27">
            <a:extLst>
              <a:ext uri="{FF2B5EF4-FFF2-40B4-BE49-F238E27FC236}">
                <a16:creationId xmlns:a16="http://schemas.microsoft.com/office/drawing/2014/main" id="{3E40238A-62BD-C24C-843E-04BC7DCD4ADD}"/>
              </a:ext>
            </a:extLst>
          </p:cNvPr>
          <p:cNvSpPr txBox="1">
            <a:spLocks/>
          </p:cNvSpPr>
          <p:nvPr/>
        </p:nvSpPr>
        <p:spPr>
          <a:xfrm>
            <a:off x="1227886" y="3653635"/>
            <a:ext cx="11443089" cy="126840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IN" sz="6600" b="1" dirty="0">
                <a:solidFill>
                  <a:srgbClr val="002060"/>
                </a:solidFill>
                <a:ea typeface="Lato"/>
                <a:cs typeface="Lato"/>
                <a:sym typeface="Lato"/>
              </a:rPr>
              <a:t>73 Zettabytes of Data</a:t>
            </a:r>
          </a:p>
        </p:txBody>
      </p:sp>
      <p:sp>
        <p:nvSpPr>
          <p:cNvPr id="10" name="Google Shape;234;p27">
            <a:extLst>
              <a:ext uri="{FF2B5EF4-FFF2-40B4-BE49-F238E27FC236}">
                <a16:creationId xmlns:a16="http://schemas.microsoft.com/office/drawing/2014/main" id="{44EC74FE-B994-0F4B-834A-E7D0F85D5C34}"/>
              </a:ext>
            </a:extLst>
          </p:cNvPr>
          <p:cNvSpPr/>
          <p:nvPr/>
        </p:nvSpPr>
        <p:spPr>
          <a:xfrm>
            <a:off x="0" y="2132857"/>
            <a:ext cx="940500" cy="668700"/>
          </a:xfrm>
          <a:prstGeom prst="rightArrow">
            <a:avLst>
              <a:gd name="adj1" fmla="val 61815"/>
              <a:gd name="adj2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ED7F34"/>
              </a:solidFill>
            </a:endParaRPr>
          </a:p>
        </p:txBody>
      </p:sp>
      <p:sp>
        <p:nvSpPr>
          <p:cNvPr id="11" name="Google Shape;235;p27">
            <a:extLst>
              <a:ext uri="{FF2B5EF4-FFF2-40B4-BE49-F238E27FC236}">
                <a16:creationId xmlns:a16="http://schemas.microsoft.com/office/drawing/2014/main" id="{5A8F7813-4351-AD4C-9CB5-53A7047EF326}"/>
              </a:ext>
            </a:extLst>
          </p:cNvPr>
          <p:cNvSpPr/>
          <p:nvPr/>
        </p:nvSpPr>
        <p:spPr>
          <a:xfrm>
            <a:off x="0" y="3953490"/>
            <a:ext cx="940500" cy="668700"/>
          </a:xfrm>
          <a:prstGeom prst="rightArrow">
            <a:avLst>
              <a:gd name="adj1" fmla="val 61815"/>
              <a:gd name="adj2" fmla="val 50000"/>
            </a:avLst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26D4E42-9F18-854E-81E9-E6E6D24A2F20}"/>
              </a:ext>
            </a:extLst>
          </p:cNvPr>
          <p:cNvSpPr/>
          <p:nvPr/>
        </p:nvSpPr>
        <p:spPr>
          <a:xfrm>
            <a:off x="3925919" y="6488112"/>
            <a:ext cx="43401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Source: International Data Corporation (IDC)</a:t>
            </a:r>
          </a:p>
        </p:txBody>
      </p:sp>
    </p:spTree>
    <p:extLst>
      <p:ext uri="{BB962C8B-B14F-4D97-AF65-F5344CB8AC3E}">
        <p14:creationId xmlns:p14="http://schemas.microsoft.com/office/powerpoint/2010/main" val="14216887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0B7FB9-1DD0-9C49-A4F2-850C8A241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4493DC-5928-794E-A638-62912BC028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Democratize Edge Computing by untangling it from cloud and edge server dependencies</a:t>
            </a:r>
          </a:p>
          <a:p>
            <a:r>
              <a:rPr lang="en-US" dirty="0"/>
              <a:t>Utilize inexpensive gateway network to execute applications</a:t>
            </a:r>
          </a:p>
          <a:p>
            <a:r>
              <a:rPr lang="en-US" dirty="0"/>
              <a:t>Empower users by providing transparency and control over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8B1A3A-4D49-CE4E-A99E-EF417E3425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5D99A-AC25-4B49-B5A6-30FE598921D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090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D4579-CE59-C146-85A2-DA6FC49E2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Thank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A63A12-2C2C-C642-8F0F-BE2BDF4D31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4400" dirty="0"/>
              <a:t>Questions?</a:t>
            </a:r>
          </a:p>
          <a:p>
            <a:endParaRPr lang="en-US" dirty="0"/>
          </a:p>
          <a:p>
            <a:r>
              <a:rPr lang="en-US" dirty="0"/>
              <a:t>You can find me on:</a:t>
            </a:r>
          </a:p>
          <a:p>
            <a:pPr lvl="1"/>
            <a:r>
              <a:rPr lang="en-US" dirty="0"/>
              <a:t>Website: </a:t>
            </a:r>
            <a:r>
              <a:rPr lang="en-US" dirty="0">
                <a:hlinkClick r:id="rId3"/>
              </a:rPr>
              <a:t>http://www.virginia.edu/~nn5rh</a:t>
            </a:r>
            <a:endParaRPr lang="en-US" dirty="0"/>
          </a:p>
          <a:p>
            <a:pPr lvl="1"/>
            <a:r>
              <a:rPr lang="en-US" dirty="0"/>
              <a:t>Email: </a:t>
            </a:r>
            <a:r>
              <a:rPr lang="en-US" dirty="0">
                <a:hlinkClick r:id="rId4"/>
              </a:rPr>
              <a:t>nabeeln@virginia.edu</a:t>
            </a:r>
            <a:endParaRPr lang="en-US" dirty="0"/>
          </a:p>
          <a:p>
            <a:pPr lvl="1"/>
            <a:r>
              <a:rPr lang="en-US" dirty="0"/>
              <a:t>LinkedIn: </a:t>
            </a:r>
            <a:r>
              <a:rPr lang="en-US" dirty="0">
                <a:hlinkClick r:id="rId5"/>
              </a:rPr>
              <a:t>https://www.linkedin.com/in/nabeel-nasir/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F8BCC7-2EB5-2147-8837-EA4F71087D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5D99A-AC25-4B49-B5A6-30FE598921D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0832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258623F9-E6EE-054F-B31F-8B420EB17E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210" y="201352"/>
            <a:ext cx="10871579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Edge Computing to Handle Massive Influx of IoT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4207F5-2149-3F4C-9867-ECD5CE51DF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5D99A-AC25-4B49-B5A6-30FE598921D1}" type="slidenum">
              <a:rPr lang="en-US" smtClean="0"/>
              <a:t>3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27B20F5-435C-4742-A51B-B1140887A0E9}"/>
              </a:ext>
            </a:extLst>
          </p:cNvPr>
          <p:cNvGrpSpPr/>
          <p:nvPr/>
        </p:nvGrpSpPr>
        <p:grpSpPr>
          <a:xfrm>
            <a:off x="4339446" y="5068622"/>
            <a:ext cx="4995622" cy="1181867"/>
            <a:chOff x="2766786" y="5153479"/>
            <a:chExt cx="5475514" cy="129540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79AE61D-CCA9-C84F-832B-2FC70C2DEA6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66786" y="5229679"/>
              <a:ext cx="1270000" cy="11430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DA648F6-432A-8A45-A773-B9BCD8DDD7D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49700" y="5153479"/>
              <a:ext cx="4292600" cy="1295400"/>
            </a:xfrm>
            <a:prstGeom prst="rect">
              <a:avLst/>
            </a:prstGeom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30809F74-0403-6942-8E32-257EC42BC7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8146" y="2976386"/>
            <a:ext cx="1266190" cy="95985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1BD8610-4E4A-2942-84F2-49CC694060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70459" y="1917679"/>
            <a:ext cx="1041565" cy="104156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D7DE45A-E597-8647-A59B-90DFCF43DC58}"/>
              </a:ext>
            </a:extLst>
          </p:cNvPr>
          <p:cNvSpPr txBox="1"/>
          <p:nvPr/>
        </p:nvSpPr>
        <p:spPr>
          <a:xfrm>
            <a:off x="3199262" y="5438031"/>
            <a:ext cx="11401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Devices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EE0DF2E-42DB-5C42-A8A6-9F1D217457CF}"/>
              </a:ext>
            </a:extLst>
          </p:cNvPr>
          <p:cNvSpPr txBox="1"/>
          <p:nvPr/>
        </p:nvSpPr>
        <p:spPr>
          <a:xfrm>
            <a:off x="3192012" y="4295703"/>
            <a:ext cx="13896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Gateways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18BE75B-E01E-9945-8230-86EA03B9FD49}"/>
              </a:ext>
            </a:extLst>
          </p:cNvPr>
          <p:cNvSpPr txBox="1"/>
          <p:nvPr/>
        </p:nvSpPr>
        <p:spPr>
          <a:xfrm>
            <a:off x="3192012" y="3225479"/>
            <a:ext cx="16602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Edge Server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4B7E3D3-223B-2647-820B-293492E82C4D}"/>
              </a:ext>
            </a:extLst>
          </p:cNvPr>
          <p:cNvSpPr txBox="1"/>
          <p:nvPr/>
        </p:nvSpPr>
        <p:spPr>
          <a:xfrm>
            <a:off x="3192012" y="2207628"/>
            <a:ext cx="9044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Cloud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49BC491F-8199-834F-9E5A-3E2CE0300D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19932" y="3889811"/>
            <a:ext cx="1366669" cy="116166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9D717D4-A8AB-3847-80F9-13F1D60746B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30090" y="3889811"/>
            <a:ext cx="1366669" cy="1161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504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45">
            <a:extLst>
              <a:ext uri="{FF2B5EF4-FFF2-40B4-BE49-F238E27FC236}">
                <a16:creationId xmlns:a16="http://schemas.microsoft.com/office/drawing/2014/main" id="{29FFA1DF-35EE-7A4D-9EB0-282DB564A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1352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IN" sz="4000" dirty="0"/>
              <a:t>Cloud and Edge Server Dependence an Obstacle</a:t>
            </a:r>
            <a:endParaRPr lang="en-US" sz="4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4207F5-2149-3F4C-9867-ECD5CE51DF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5D99A-AC25-4B49-B5A6-30FE598921D1}" type="slidenum">
              <a:rPr lang="en-US" smtClean="0"/>
              <a:t>4</a:t>
            </a:fld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C0E2F4F-B15E-0647-A4E3-14E5A599F942}"/>
              </a:ext>
            </a:extLst>
          </p:cNvPr>
          <p:cNvSpPr txBox="1"/>
          <p:nvPr/>
        </p:nvSpPr>
        <p:spPr>
          <a:xfrm>
            <a:off x="7352302" y="1889969"/>
            <a:ext cx="564196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“Off-grid” usage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000" dirty="0"/>
          </a:p>
          <a:p>
            <a:r>
              <a:rPr lang="en-US" sz="3000" dirty="0"/>
              <a:t>Cloud and bandwidth costs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000" dirty="0"/>
          </a:p>
          <a:p>
            <a:r>
              <a:rPr lang="en-US" sz="3000" dirty="0"/>
              <a:t>Scalability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000" dirty="0"/>
          </a:p>
          <a:p>
            <a:r>
              <a:rPr lang="en-US" sz="3000" dirty="0"/>
              <a:t>Access to a server</a:t>
            </a:r>
          </a:p>
          <a:p>
            <a:endParaRPr lang="en-US" sz="3000" dirty="0"/>
          </a:p>
          <a:p>
            <a:r>
              <a:rPr lang="en-US" sz="3000" dirty="0"/>
              <a:t>Limited Privacy Controls</a:t>
            </a:r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2614DF74-1E2A-CF47-A5AD-BFD1F09CFE13}"/>
              </a:ext>
            </a:extLst>
          </p:cNvPr>
          <p:cNvGrpSpPr/>
          <p:nvPr/>
        </p:nvGrpSpPr>
        <p:grpSpPr>
          <a:xfrm>
            <a:off x="3192012" y="1917679"/>
            <a:ext cx="6143056" cy="4332810"/>
            <a:chOff x="3192012" y="1917679"/>
            <a:chExt cx="6143056" cy="4332810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96D3661D-AFEE-C245-A428-E0A4B77B4743}"/>
                </a:ext>
              </a:extLst>
            </p:cNvPr>
            <p:cNvGrpSpPr/>
            <p:nvPr/>
          </p:nvGrpSpPr>
          <p:grpSpPr>
            <a:xfrm>
              <a:off x="4339446" y="5068622"/>
              <a:ext cx="4995622" cy="1181867"/>
              <a:chOff x="2766786" y="5153479"/>
              <a:chExt cx="5475514" cy="1295400"/>
            </a:xfrm>
          </p:grpSpPr>
          <p:pic>
            <p:nvPicPr>
              <p:cNvPr id="70" name="Picture 69">
                <a:extLst>
                  <a:ext uri="{FF2B5EF4-FFF2-40B4-BE49-F238E27FC236}">
                    <a16:creationId xmlns:a16="http://schemas.microsoft.com/office/drawing/2014/main" id="{F8F4F977-B82D-364E-9C41-08BF1BF7BB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766786" y="5229679"/>
                <a:ext cx="1270000" cy="1143000"/>
              </a:xfrm>
              <a:prstGeom prst="rect">
                <a:avLst/>
              </a:prstGeom>
            </p:spPr>
          </p:pic>
          <p:pic>
            <p:nvPicPr>
              <p:cNvPr id="71" name="Picture 70">
                <a:extLst>
                  <a:ext uri="{FF2B5EF4-FFF2-40B4-BE49-F238E27FC236}">
                    <a16:creationId xmlns:a16="http://schemas.microsoft.com/office/drawing/2014/main" id="{6893F27B-EFCB-A040-9AAE-0472B82E1E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949700" y="5153479"/>
                <a:ext cx="4292600" cy="1295400"/>
              </a:xfrm>
              <a:prstGeom prst="rect">
                <a:avLst/>
              </a:prstGeom>
            </p:spPr>
          </p:pic>
        </p:grpSp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1C77E92B-E5AA-C441-85BD-542D7943715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58146" y="2976386"/>
              <a:ext cx="1266190" cy="959853"/>
            </a:xfrm>
            <a:prstGeom prst="rect">
              <a:avLst/>
            </a:prstGeom>
          </p:spPr>
        </p:pic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666729E7-C57A-794B-96C3-EB4E242180B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370459" y="1917679"/>
              <a:ext cx="1041565" cy="1041565"/>
            </a:xfrm>
            <a:prstGeom prst="rect">
              <a:avLst/>
            </a:prstGeom>
          </p:spPr>
        </p:pic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D4E2CA09-FF30-1749-BD48-AB402C76B626}"/>
                </a:ext>
              </a:extLst>
            </p:cNvPr>
            <p:cNvSpPr txBox="1"/>
            <p:nvPr/>
          </p:nvSpPr>
          <p:spPr>
            <a:xfrm>
              <a:off x="3199262" y="5438031"/>
              <a:ext cx="11401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Devices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17D8A5D9-6CB3-3941-A7D8-3DE9DCB7B7C0}"/>
                </a:ext>
              </a:extLst>
            </p:cNvPr>
            <p:cNvSpPr txBox="1"/>
            <p:nvPr/>
          </p:nvSpPr>
          <p:spPr>
            <a:xfrm>
              <a:off x="3192012" y="4295703"/>
              <a:ext cx="138961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Gateways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E436DD89-03E1-B843-8320-E7594B554F68}"/>
                </a:ext>
              </a:extLst>
            </p:cNvPr>
            <p:cNvSpPr txBox="1"/>
            <p:nvPr/>
          </p:nvSpPr>
          <p:spPr>
            <a:xfrm>
              <a:off x="3192012" y="3225479"/>
              <a:ext cx="166026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Edge Server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9E87B1C9-5897-A346-9BEB-8D0BACD8EAAC}"/>
                </a:ext>
              </a:extLst>
            </p:cNvPr>
            <p:cNvSpPr txBox="1"/>
            <p:nvPr/>
          </p:nvSpPr>
          <p:spPr>
            <a:xfrm>
              <a:off x="3192012" y="2207628"/>
              <a:ext cx="90441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Cloud</a:t>
              </a:r>
            </a:p>
          </p:txBody>
        </p:sp>
        <p:pic>
          <p:nvPicPr>
            <p:cNvPr id="78" name="Picture 77">
              <a:extLst>
                <a:ext uri="{FF2B5EF4-FFF2-40B4-BE49-F238E27FC236}">
                  <a16:creationId xmlns:a16="http://schemas.microsoft.com/office/drawing/2014/main" id="{DD242D55-2A85-D341-9A9D-D7F17289F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419932" y="3889811"/>
              <a:ext cx="1366669" cy="1161669"/>
            </a:xfrm>
            <a:prstGeom prst="rect">
              <a:avLst/>
            </a:prstGeom>
          </p:spPr>
        </p:pic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B3B72EC9-3D8D-FE42-A83C-BA974BF9506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130090" y="3889811"/>
              <a:ext cx="1366669" cy="11616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78961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3.7037E-7 L -0.22487 -0.00231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250" y="-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25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25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250"/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250"/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250"/>
                                        <p:tgtEl>
                                          <p:spTgt spid="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146196-B5CC-C64C-B113-0D77219C3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Leverage Gateways for Edge Computing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4207F5-2149-3F4C-9867-ECD5CE51DF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5D99A-AC25-4B49-B5A6-30FE598921D1}" type="slidenum">
              <a:rPr lang="en-US" smtClean="0"/>
              <a:t>5</a:t>
            </a:fld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1CAD739-6BBA-5241-9185-F324BCEE2F33}"/>
              </a:ext>
            </a:extLst>
          </p:cNvPr>
          <p:cNvSpPr txBox="1"/>
          <p:nvPr/>
        </p:nvSpPr>
        <p:spPr>
          <a:xfrm>
            <a:off x="6942843" y="2896652"/>
            <a:ext cx="504938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Gateways indispensable for IoT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000" dirty="0"/>
          </a:p>
          <a:p>
            <a:r>
              <a:rPr lang="en-US" sz="3000" dirty="0"/>
              <a:t>Increasingly capable</a:t>
            </a:r>
          </a:p>
          <a:p>
            <a:endParaRPr lang="en-US" sz="3000" dirty="0"/>
          </a:p>
          <a:p>
            <a:r>
              <a:rPr lang="en-US" sz="3000" dirty="0"/>
              <a:t>Relatively Inexpensive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EF9B4C52-50A3-6943-997D-A0B3F80F3EC6}"/>
              </a:ext>
            </a:extLst>
          </p:cNvPr>
          <p:cNvGrpSpPr/>
          <p:nvPr/>
        </p:nvGrpSpPr>
        <p:grpSpPr>
          <a:xfrm>
            <a:off x="1596233" y="5068622"/>
            <a:ext cx="4995622" cy="1181867"/>
            <a:chOff x="2766786" y="5153479"/>
            <a:chExt cx="5475514" cy="1295400"/>
          </a:xfrm>
        </p:grpSpPr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ABD2DEEB-766C-DC45-8C12-F84B027526D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66786" y="5229679"/>
              <a:ext cx="1270000" cy="1143000"/>
            </a:xfrm>
            <a:prstGeom prst="rect">
              <a:avLst/>
            </a:pr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614D973A-52D9-3643-8DCE-874F0A75AFB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49700" y="5153479"/>
              <a:ext cx="4292600" cy="1295400"/>
            </a:xfrm>
            <a:prstGeom prst="rect">
              <a:avLst/>
            </a:prstGeom>
          </p:spPr>
        </p:pic>
      </p:grpSp>
      <p:pic>
        <p:nvPicPr>
          <p:cNvPr id="36" name="Picture 35">
            <a:extLst>
              <a:ext uri="{FF2B5EF4-FFF2-40B4-BE49-F238E27FC236}">
                <a16:creationId xmlns:a16="http://schemas.microsoft.com/office/drawing/2014/main" id="{30D9C9AD-2F6A-C74E-AF89-5819DB6616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14933" y="2976386"/>
            <a:ext cx="1266190" cy="959853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5659C46A-2D2F-4542-AE54-A51731F078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27246" y="1917679"/>
            <a:ext cx="1041565" cy="1041565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EEFCD26D-4763-C547-8B7D-2E26C4260A8F}"/>
              </a:ext>
            </a:extLst>
          </p:cNvPr>
          <p:cNvSpPr txBox="1"/>
          <p:nvPr/>
        </p:nvSpPr>
        <p:spPr>
          <a:xfrm>
            <a:off x="456049" y="5438031"/>
            <a:ext cx="11401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Devices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C6DB8E8-87AB-924D-BF1A-024BAF6445E9}"/>
              </a:ext>
            </a:extLst>
          </p:cNvPr>
          <p:cNvSpPr txBox="1"/>
          <p:nvPr/>
        </p:nvSpPr>
        <p:spPr>
          <a:xfrm>
            <a:off x="448799" y="4295703"/>
            <a:ext cx="13896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Gateways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B688A0B-FFB1-A84F-9ABF-11CCD0379737}"/>
              </a:ext>
            </a:extLst>
          </p:cNvPr>
          <p:cNvSpPr txBox="1"/>
          <p:nvPr/>
        </p:nvSpPr>
        <p:spPr>
          <a:xfrm>
            <a:off x="448799" y="3225479"/>
            <a:ext cx="16602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Edge Server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EE90458-5E78-9B4B-9D3A-95D513F29FA3}"/>
              </a:ext>
            </a:extLst>
          </p:cNvPr>
          <p:cNvSpPr txBox="1"/>
          <p:nvPr/>
        </p:nvSpPr>
        <p:spPr>
          <a:xfrm>
            <a:off x="448799" y="2207628"/>
            <a:ext cx="9044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Cloud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8EFE58FD-9871-DC4A-AE1B-58F0077FD0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6719" y="3889811"/>
            <a:ext cx="1366669" cy="1161669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34E062EE-B4D8-E148-81C8-364F6623B6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86877" y="3889811"/>
            <a:ext cx="1366669" cy="1161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72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7" dur="indefinite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0" dur="indefinite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3" dur="indefinite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6" dur="indefinite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9" dur="indefinite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22" dur="indefinite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25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25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250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uiExpand="1" build="p"/>
      <p:bldP spid="38" grpId="0"/>
      <p:bldP spid="40" grpId="0"/>
      <p:bldP spid="4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FFBB1-5829-8A46-BB06-1BC2FFF94F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6979" y="201352"/>
            <a:ext cx="10616821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Key Ideas to Remedy Cloud &amp; Edge Server Issues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1F365C-CA8B-2149-9E77-3D03EA63B7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6915"/>
            <a:ext cx="10515600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Distributed Gateway Network instead of an Edge Server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8FD2D9D-A81D-F54B-8A84-E1D47D79EE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5D99A-AC25-4B49-B5A6-30FE598921D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295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E5D1B1-3E7E-3840-BA84-AA3D2D589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204" y="201352"/>
            <a:ext cx="11103592" cy="1325563"/>
          </a:xfrm>
        </p:spPr>
        <p:txBody>
          <a:bodyPr>
            <a:normAutofit/>
          </a:bodyPr>
          <a:lstStyle/>
          <a:p>
            <a:pPr algn="ctr"/>
            <a:r>
              <a:rPr lang="en-IN" sz="4000" dirty="0"/>
              <a:t>Distributed Gateway Network Instead of Edge Server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33862B-AE34-A54B-BF8C-50C122D45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5D99A-AC25-4B49-B5A6-30FE598921D1}" type="slidenum">
              <a:rPr lang="en-US" smtClean="0"/>
              <a:t>7</a:t>
            </a:fld>
            <a:endParaRPr lang="en-US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1D721714-ED30-8C44-8BC9-10B290227B4D}"/>
              </a:ext>
            </a:extLst>
          </p:cNvPr>
          <p:cNvGrpSpPr/>
          <p:nvPr/>
        </p:nvGrpSpPr>
        <p:grpSpPr>
          <a:xfrm>
            <a:off x="4065354" y="5174483"/>
            <a:ext cx="4995622" cy="1181867"/>
            <a:chOff x="2766786" y="5153479"/>
            <a:chExt cx="5475514" cy="1295400"/>
          </a:xfrm>
        </p:grpSpPr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104B3A86-6343-004F-B1A5-B110AAB986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66786" y="5229679"/>
              <a:ext cx="1270000" cy="1143000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FAED01CF-DD56-7047-9A22-A3470FB46F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49700" y="5153479"/>
              <a:ext cx="4292600" cy="1295400"/>
            </a:xfrm>
            <a:prstGeom prst="rect">
              <a:avLst/>
            </a:prstGeom>
          </p:spPr>
        </p:pic>
      </p:grpSp>
      <p:pic>
        <p:nvPicPr>
          <p:cNvPr id="48" name="Picture 47">
            <a:extLst>
              <a:ext uri="{FF2B5EF4-FFF2-40B4-BE49-F238E27FC236}">
                <a16:creationId xmlns:a16="http://schemas.microsoft.com/office/drawing/2014/main" id="{4C9FF745-6BBF-BC40-86DA-D924983C975B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84054" y="3082247"/>
            <a:ext cx="1266190" cy="959853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B118D24D-88B7-034C-BB21-F058429D5876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96367" y="2023540"/>
            <a:ext cx="1041565" cy="1041565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4409A090-8E15-024B-B2D7-EF64153EBAD6}"/>
              </a:ext>
            </a:extLst>
          </p:cNvPr>
          <p:cNvSpPr txBox="1"/>
          <p:nvPr/>
        </p:nvSpPr>
        <p:spPr>
          <a:xfrm>
            <a:off x="2925170" y="5543892"/>
            <a:ext cx="11401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Devices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E71BF93-CA22-7E4F-8DC7-6FF9B0439FF7}"/>
              </a:ext>
            </a:extLst>
          </p:cNvPr>
          <p:cNvSpPr txBox="1"/>
          <p:nvPr/>
        </p:nvSpPr>
        <p:spPr>
          <a:xfrm>
            <a:off x="2917920" y="4401564"/>
            <a:ext cx="13896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Gateways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9A3136D-AF49-EE46-AF4F-C82EC2385E2E}"/>
              </a:ext>
            </a:extLst>
          </p:cNvPr>
          <p:cNvSpPr txBox="1"/>
          <p:nvPr/>
        </p:nvSpPr>
        <p:spPr>
          <a:xfrm>
            <a:off x="2917920" y="3331340"/>
            <a:ext cx="16602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Edge Server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426E306-9469-7840-A28A-147F2CB86E9A}"/>
              </a:ext>
            </a:extLst>
          </p:cNvPr>
          <p:cNvSpPr txBox="1"/>
          <p:nvPr/>
        </p:nvSpPr>
        <p:spPr>
          <a:xfrm>
            <a:off x="2917920" y="2313489"/>
            <a:ext cx="9044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Cloud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27FE307B-C7B1-C743-99BF-292A4D0DCD9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45840" y="3995672"/>
            <a:ext cx="1366669" cy="1161669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AB844E2D-C8B6-9D47-9AB6-E4F405BAE83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55998" y="3995672"/>
            <a:ext cx="1366669" cy="1161669"/>
          </a:xfrm>
          <a:prstGeom prst="rect">
            <a:avLst/>
          </a:prstGeom>
        </p:spPr>
      </p:pic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A22A27C1-E481-6E43-9AA0-C7A333BDFAF3}"/>
              </a:ext>
            </a:extLst>
          </p:cNvPr>
          <p:cNvCxnSpPr>
            <a:cxnSpLocks/>
          </p:cNvCxnSpPr>
          <p:nvPr/>
        </p:nvCxnSpPr>
        <p:spPr>
          <a:xfrm flipH="1">
            <a:off x="5914897" y="3636002"/>
            <a:ext cx="238166" cy="465821"/>
          </a:xfrm>
          <a:prstGeom prst="straightConnector1">
            <a:avLst/>
          </a:prstGeom>
          <a:ln w="31750">
            <a:solidFill>
              <a:schemeClr val="tx1">
                <a:lumMod val="50000"/>
                <a:lumOff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F2ABDA63-190A-0B4B-B3CA-440FA744131E}"/>
              </a:ext>
            </a:extLst>
          </p:cNvPr>
          <p:cNvCxnSpPr>
            <a:cxnSpLocks/>
          </p:cNvCxnSpPr>
          <p:nvPr/>
        </p:nvCxnSpPr>
        <p:spPr>
          <a:xfrm>
            <a:off x="7177347" y="3636002"/>
            <a:ext cx="265190" cy="465821"/>
          </a:xfrm>
          <a:prstGeom prst="straightConnector1">
            <a:avLst/>
          </a:prstGeom>
          <a:ln w="31750">
            <a:solidFill>
              <a:schemeClr val="tx1">
                <a:lumMod val="50000"/>
                <a:lumOff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D3670344-E6DE-FD42-8D3F-7CC8BDC55719}"/>
              </a:ext>
            </a:extLst>
          </p:cNvPr>
          <p:cNvCxnSpPr>
            <a:cxnSpLocks/>
          </p:cNvCxnSpPr>
          <p:nvPr/>
        </p:nvCxnSpPr>
        <p:spPr>
          <a:xfrm>
            <a:off x="6363001" y="4738534"/>
            <a:ext cx="608773" cy="0"/>
          </a:xfrm>
          <a:prstGeom prst="straightConnector1">
            <a:avLst/>
          </a:prstGeom>
          <a:ln w="31750">
            <a:solidFill>
              <a:schemeClr val="tx1">
                <a:lumMod val="50000"/>
                <a:lumOff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2" name="Picture 71">
            <a:extLst>
              <a:ext uri="{FF2B5EF4-FFF2-40B4-BE49-F238E27FC236}">
                <a16:creationId xmlns:a16="http://schemas.microsoft.com/office/drawing/2014/main" id="{55A033B6-52D3-B442-A9AD-D2371B356A2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84054" y="2690102"/>
            <a:ext cx="1366669" cy="1161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970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2.96296E-6 L -3.95833E-6 -0.11365 " pathEditMode="relative" rAng="0" ptsTypes="AA">
                                      <p:cBhvr>
                                        <p:cTn id="2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694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  <p:bldP spid="52" grpId="1"/>
      <p:bldP spid="53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57402-E6CE-2647-A069-021BF239A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1352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Shifting From an Edge Server Poses Some 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585B34-CC3E-4F4A-9B11-66BD63D932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Overheads with Decentralization</a:t>
            </a:r>
          </a:p>
          <a:p>
            <a:pPr lvl="1"/>
            <a:r>
              <a:rPr lang="en-US" dirty="0"/>
              <a:t>Easier application code with simple centralized model</a:t>
            </a:r>
          </a:p>
          <a:p>
            <a:pPr lvl="1"/>
            <a:r>
              <a:rPr lang="en-US" dirty="0"/>
              <a:t>No central point to manage platform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Scalability</a:t>
            </a:r>
          </a:p>
          <a:p>
            <a:pPr lvl="1"/>
            <a:r>
              <a:rPr lang="en-US" dirty="0"/>
              <a:t>Gateway configuration could pose overhead in scaling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Resource Constraints</a:t>
            </a:r>
          </a:p>
          <a:p>
            <a:pPr lvl="1"/>
            <a:r>
              <a:rPr lang="en-US" dirty="0"/>
              <a:t>Limited resources like storage, GPUs etc.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Resilience</a:t>
            </a:r>
          </a:p>
          <a:p>
            <a:pPr lvl="1"/>
            <a:r>
              <a:rPr lang="en-US" dirty="0"/>
              <a:t>Gateways not as sturdy as a server machine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47209F-4764-5145-9A53-0BD3B09160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5D99A-AC25-4B49-B5A6-30FE598921D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103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7A68F6-D104-EE4F-A0D9-68A77F50B5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491" y="13517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Middleware on Gateways to Facilitate this Shift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2ED9B8-A174-C946-B75A-4F86B411C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5D99A-AC25-4B49-B5A6-30FE598921D1}" type="slidenum">
              <a:rPr lang="en-US" smtClean="0"/>
              <a:t>9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E37905C-31FE-5A4E-89A9-3F25019261DC}"/>
              </a:ext>
            </a:extLst>
          </p:cNvPr>
          <p:cNvGrpSpPr/>
          <p:nvPr/>
        </p:nvGrpSpPr>
        <p:grpSpPr>
          <a:xfrm>
            <a:off x="1631321" y="6297556"/>
            <a:ext cx="2254695" cy="550159"/>
            <a:chOff x="2766786" y="5153479"/>
            <a:chExt cx="5475514" cy="129540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CFCFAC9-B63A-8E42-B20E-E3023BF345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66786" y="5229679"/>
              <a:ext cx="1270000" cy="11430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BC789C0-B75B-0444-AC26-29D8E7BE122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49700" y="5153479"/>
              <a:ext cx="4292600" cy="1295400"/>
            </a:xfrm>
            <a:prstGeom prst="rect">
              <a:avLst/>
            </a:prstGeom>
          </p:spPr>
        </p:pic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737A64B1-3816-7249-B60F-651F446087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2109" y="1829507"/>
            <a:ext cx="4843891" cy="432056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0B16886-9BA8-D04F-A77D-B264C1D67D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61542" y="3030384"/>
            <a:ext cx="4846749" cy="24033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FA9C248-E774-D040-81DD-6F9708DB6A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61542" y="4472563"/>
            <a:ext cx="4846749" cy="24033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0F7BC17-8372-F04E-B1F2-BE5EE9FC2F55}"/>
              </a:ext>
            </a:extLst>
          </p:cNvPr>
          <p:cNvSpPr txBox="1"/>
          <p:nvPr/>
        </p:nvSpPr>
        <p:spPr>
          <a:xfrm>
            <a:off x="71942" y="2025445"/>
            <a:ext cx="129990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rgbClr val="81ABEC"/>
                </a:solidFill>
              </a:rPr>
              <a:t>Application</a:t>
            </a:r>
          </a:p>
          <a:p>
            <a:pPr algn="ctr"/>
            <a:r>
              <a:rPr lang="en-US" sz="1600" dirty="0">
                <a:solidFill>
                  <a:srgbClr val="81ABEC"/>
                </a:solidFill>
              </a:rPr>
              <a:t>&amp;</a:t>
            </a:r>
          </a:p>
          <a:p>
            <a:pPr algn="ctr"/>
            <a:r>
              <a:rPr lang="en-US" sz="1600" dirty="0">
                <a:solidFill>
                  <a:srgbClr val="81ABEC"/>
                </a:solidFill>
              </a:rPr>
              <a:t>Management</a:t>
            </a:r>
          </a:p>
          <a:p>
            <a:pPr algn="ctr"/>
            <a:r>
              <a:rPr lang="en-US" sz="1600" dirty="0">
                <a:solidFill>
                  <a:srgbClr val="81ABEC"/>
                </a:solidFill>
              </a:rPr>
              <a:t>Layer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BD51ECC-849B-874E-9008-1DD1F51C1262}"/>
              </a:ext>
            </a:extLst>
          </p:cNvPr>
          <p:cNvSpPr txBox="1"/>
          <p:nvPr/>
        </p:nvSpPr>
        <p:spPr>
          <a:xfrm>
            <a:off x="263878" y="3626269"/>
            <a:ext cx="9046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rgbClr val="81ABEC"/>
                </a:solidFill>
              </a:rPr>
              <a:t>Platform</a:t>
            </a:r>
          </a:p>
          <a:p>
            <a:pPr algn="ctr"/>
            <a:r>
              <a:rPr lang="en-US" sz="1600" dirty="0">
                <a:solidFill>
                  <a:srgbClr val="81ABEC"/>
                </a:solidFill>
              </a:rPr>
              <a:t>Layer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C187F00-CD6F-544B-8019-829823655A23}"/>
              </a:ext>
            </a:extLst>
          </p:cNvPr>
          <p:cNvSpPr txBox="1"/>
          <p:nvPr/>
        </p:nvSpPr>
        <p:spPr>
          <a:xfrm>
            <a:off x="214986" y="5034450"/>
            <a:ext cx="10023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rgbClr val="81ABEC"/>
                </a:solidFill>
              </a:rPr>
              <a:t>Hardware</a:t>
            </a:r>
          </a:p>
          <a:p>
            <a:pPr algn="ctr"/>
            <a:r>
              <a:rPr lang="en-US" sz="1600" dirty="0">
                <a:solidFill>
                  <a:srgbClr val="81ABEC"/>
                </a:solidFill>
              </a:rPr>
              <a:t>Layer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E9E2D7A-0975-CF44-A6EF-D17A65ABD8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25807" y="5034450"/>
            <a:ext cx="2508774" cy="100558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7CE6F8E-B422-2646-A166-B25B4D07BB6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06525" y="5211875"/>
            <a:ext cx="1489583" cy="85571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78B468C-4AC4-B942-8EE5-98207D7398F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00450" y="6309907"/>
            <a:ext cx="563001" cy="478551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F6DA5735-A429-0D42-A981-CBD679F9496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49470" y="5915427"/>
            <a:ext cx="311718" cy="557811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A63AEEE6-D800-7C45-8047-C5367D4C444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74913" y="5905599"/>
            <a:ext cx="311718" cy="557811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04D34FAA-CD72-4545-95B3-7F6C3D71A07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21053" y="6324974"/>
            <a:ext cx="1062111" cy="537612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86DB67A4-E26D-8548-97CB-B0E6BBEC25E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74185" y="6309907"/>
            <a:ext cx="563001" cy="478551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93FD80BC-913E-9344-8AE4-2D98B8979FA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26737" y="1061711"/>
            <a:ext cx="601713" cy="1042404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F0D07767-CEB0-A545-A912-CBEFCDE72DB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127753" y="6169020"/>
            <a:ext cx="1083867" cy="726548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B5C2F41A-716F-3341-B88A-61AC1842BCE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886015" y="1061711"/>
            <a:ext cx="1147521" cy="1042404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786F2178-AC64-EA40-BE80-77E705F5622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477205" y="1964967"/>
            <a:ext cx="1903088" cy="1079364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E8D8A341-944F-BF4B-A391-3EF9777B818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377982" y="1959660"/>
            <a:ext cx="2470194" cy="1076031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82B73E8B-FF76-FC44-AD78-81A70B5877C8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824526" y="4624136"/>
            <a:ext cx="2143842" cy="467378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CCDEEF48-AC63-664B-9C3E-9BFC7CFCC4FE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328138" y="3270523"/>
            <a:ext cx="4672640" cy="1125082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A76F554C-A6CB-F34A-A56D-A576FAD3FF27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427588" y="3529857"/>
            <a:ext cx="1514278" cy="777600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63EA09F2-A185-3146-ADE4-5994693A23BF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916122" y="3529857"/>
            <a:ext cx="1555200" cy="77760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483D81B4-EFD7-A245-A9DB-B3AC7F5C2B87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429917" y="3529858"/>
            <a:ext cx="1524505" cy="777600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27A0C5F2-0795-9C45-B4EA-5E3E94CD0E81}"/>
              </a:ext>
            </a:extLst>
          </p:cNvPr>
          <p:cNvSpPr txBox="1"/>
          <p:nvPr/>
        </p:nvSpPr>
        <p:spPr>
          <a:xfrm>
            <a:off x="6937845" y="1471832"/>
            <a:ext cx="5049388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Gateway discovery for scalability</a:t>
            </a:r>
          </a:p>
          <a:p>
            <a:endParaRPr lang="en-US" sz="2400" dirty="0"/>
          </a:p>
          <a:p>
            <a:r>
              <a:rPr lang="en-US" sz="2400" dirty="0"/>
              <a:t>Supports IoT device handling</a:t>
            </a:r>
          </a:p>
          <a:p>
            <a:endParaRPr lang="en-US" sz="2400" dirty="0"/>
          </a:p>
          <a:p>
            <a:r>
              <a:rPr lang="en-US" sz="2400" dirty="0"/>
              <a:t>Encapsulates network topology</a:t>
            </a:r>
          </a:p>
          <a:p>
            <a:endParaRPr lang="en-US" sz="2400" dirty="0"/>
          </a:p>
          <a:p>
            <a:r>
              <a:rPr lang="en-US" sz="2400" dirty="0"/>
              <a:t>Distributed services to handle devices, applications, and data streams</a:t>
            </a:r>
          </a:p>
          <a:p>
            <a:endParaRPr lang="en-US" sz="2400" dirty="0"/>
          </a:p>
          <a:p>
            <a:r>
              <a:rPr lang="en-US" sz="2400" dirty="0"/>
              <a:t>Device interaction API hides underlying network complexity from apps</a:t>
            </a:r>
          </a:p>
          <a:p>
            <a:endParaRPr lang="en-US" sz="2400" dirty="0"/>
          </a:p>
          <a:p>
            <a:r>
              <a:rPr lang="en-US" sz="2400" dirty="0"/>
              <a:t>Provides remote management</a:t>
            </a:r>
          </a:p>
        </p:txBody>
      </p:sp>
    </p:spTree>
    <p:extLst>
      <p:ext uri="{BB962C8B-B14F-4D97-AF65-F5344CB8AC3E}">
        <p14:creationId xmlns:p14="http://schemas.microsoft.com/office/powerpoint/2010/main" val="2835030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250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250"/>
                                        <p:tgtEl>
                                          <p:spTgt spid="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250"/>
                                        <p:tgtEl>
                                          <p:spTgt spid="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250"/>
                                        <p:tgtEl>
                                          <p:spTgt spid="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8" dur="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1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4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9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2" dur="250"/>
                                        <p:tgtEl>
                                          <p:spTgt spid="5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5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0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3" dur="250"/>
                                        <p:tgtEl>
                                          <p:spTgt spid="5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6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59" grpId="0" uiExpand="1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15789</TotalTime>
  <Words>985</Words>
  <Application>Microsoft Macintosh PowerPoint</Application>
  <PresentationFormat>Widescreen</PresentationFormat>
  <Paragraphs>225</Paragraphs>
  <Slides>21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Arial</vt:lpstr>
      <vt:lpstr>Calibri</vt:lpstr>
      <vt:lpstr>Calibri Light</vt:lpstr>
      <vt:lpstr>Lato</vt:lpstr>
      <vt:lpstr>Wingdings</vt:lpstr>
      <vt:lpstr>Office Theme</vt:lpstr>
      <vt:lpstr>Untangling the Cloud from Edge Computing for IoT </vt:lpstr>
      <vt:lpstr>PowerPoint Presentation</vt:lpstr>
      <vt:lpstr>Edge Computing to Handle Massive Influx of IoT Data</vt:lpstr>
      <vt:lpstr>Cloud and Edge Server Dependence an Obstacle</vt:lpstr>
      <vt:lpstr>Leverage Gateways for Edge Computing</vt:lpstr>
      <vt:lpstr>Key Ideas to Remedy Cloud &amp; Edge Server Issues</vt:lpstr>
      <vt:lpstr>Distributed Gateway Network Instead of Edge Server</vt:lpstr>
      <vt:lpstr>Shifting From an Edge Server Poses Some Challenges</vt:lpstr>
      <vt:lpstr>Middleware on Gateways to Facilitate this Shift</vt:lpstr>
      <vt:lpstr>Key Ideas to Remedy Cloud &amp; Edge Server Issues</vt:lpstr>
      <vt:lpstr>Edge Gateways Becoming Increasingly Capable and Specialized</vt:lpstr>
      <vt:lpstr>Utilize Specialized Edge Hardware for Elasticity</vt:lpstr>
      <vt:lpstr>Scheduler uses Requirements, Capabilities and Resource Usages</vt:lpstr>
      <vt:lpstr>Scheduling the Key Challenge, and Different from Other Domains</vt:lpstr>
      <vt:lpstr>Key Ideas to Remedy Cloud &amp; Edge Server Issues</vt:lpstr>
      <vt:lpstr>People in Shared Spaces have No Idea About Their Sensed Data</vt:lpstr>
      <vt:lpstr>Utilize Existing Sensor Stream Service to Enforce Policies</vt:lpstr>
      <vt:lpstr>PowerPoint Presentation</vt:lpstr>
      <vt:lpstr>User-driven Privacy Policies to Empower People</vt:lpstr>
      <vt:lpstr>Conclusion</vt:lpstr>
      <vt:lpstr>Thank you!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Nabeel Nasir</dc:creator>
  <cp:lastModifiedBy>Nabeel Nasir</cp:lastModifiedBy>
  <cp:revision>213</cp:revision>
  <cp:lastPrinted>2022-02-24T16:40:37Z</cp:lastPrinted>
  <dcterms:created xsi:type="dcterms:W3CDTF">2021-11-09T19:14:34Z</dcterms:created>
  <dcterms:modified xsi:type="dcterms:W3CDTF">2023-06-08T01:18:03Z</dcterms:modified>
</cp:coreProperties>
</file>